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72" r:id="rId4"/>
    <p:sldId id="265" r:id="rId5"/>
    <p:sldId id="276" r:id="rId6"/>
    <p:sldId id="275" r:id="rId7"/>
    <p:sldId id="274" r:id="rId8"/>
    <p:sldId id="258" r:id="rId9"/>
    <p:sldId id="262" r:id="rId10"/>
    <p:sldId id="278"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5"/>
    <a:srgbClr val="46A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434" autoAdjust="0"/>
  </p:normalViewPr>
  <p:slideViewPr>
    <p:cSldViewPr snapToGrid="0" snapToObjects="1">
      <p:cViewPr varScale="1">
        <p:scale>
          <a:sx n="70" d="100"/>
          <a:sy n="70" d="100"/>
        </p:scale>
        <p:origin x="63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E95D1-768E-4495-8811-6693D0983A9A}" type="datetimeFigureOut">
              <a:rPr lang="en-GB" smtClean="0"/>
              <a:t>20/11/2020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679C1-DCE6-4C05-BEE3-A5CC59115185}" type="slidenum">
              <a:rPr lang="en-GB" smtClean="0"/>
              <a:t>‹#›</a:t>
            </a:fld>
            <a:endParaRPr lang="en-GB"/>
          </a:p>
        </p:txBody>
      </p:sp>
    </p:spTree>
    <p:extLst>
      <p:ext uri="{BB962C8B-B14F-4D97-AF65-F5344CB8AC3E}">
        <p14:creationId xmlns:p14="http://schemas.microsoft.com/office/powerpoint/2010/main" val="13647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C679C1-DCE6-4C05-BEE3-A5CC59115185}" type="slidenum">
              <a:rPr lang="en-GB" smtClean="0"/>
              <a:t>1</a:t>
            </a:fld>
            <a:endParaRPr lang="en-GB"/>
          </a:p>
        </p:txBody>
      </p:sp>
    </p:spTree>
    <p:extLst>
      <p:ext uri="{BB962C8B-B14F-4D97-AF65-F5344CB8AC3E}">
        <p14:creationId xmlns:p14="http://schemas.microsoft.com/office/powerpoint/2010/main" val="287033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79C1-DCE6-4C05-BEE3-A5CC59115185}" type="slidenum">
              <a:rPr lang="en-GB" smtClean="0"/>
              <a:t>2</a:t>
            </a:fld>
            <a:endParaRPr lang="en-GB"/>
          </a:p>
        </p:txBody>
      </p:sp>
    </p:spTree>
    <p:extLst>
      <p:ext uri="{BB962C8B-B14F-4D97-AF65-F5344CB8AC3E}">
        <p14:creationId xmlns:p14="http://schemas.microsoft.com/office/powerpoint/2010/main" val="73395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79C1-DCE6-4C05-BEE3-A5CC59115185}" type="slidenum">
              <a:rPr lang="en-GB" smtClean="0"/>
              <a:t>3</a:t>
            </a:fld>
            <a:endParaRPr lang="en-GB"/>
          </a:p>
        </p:txBody>
      </p:sp>
    </p:spTree>
    <p:extLst>
      <p:ext uri="{BB962C8B-B14F-4D97-AF65-F5344CB8AC3E}">
        <p14:creationId xmlns:p14="http://schemas.microsoft.com/office/powerpoint/2010/main" val="209900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79C1-DCE6-4C05-BEE3-A5CC59115185}" type="slidenum">
              <a:rPr lang="en-GB" smtClean="0"/>
              <a:t>5</a:t>
            </a:fld>
            <a:endParaRPr lang="en-GB"/>
          </a:p>
        </p:txBody>
      </p:sp>
    </p:spTree>
    <p:extLst>
      <p:ext uri="{BB962C8B-B14F-4D97-AF65-F5344CB8AC3E}">
        <p14:creationId xmlns:p14="http://schemas.microsoft.com/office/powerpoint/2010/main" val="151206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it’s tempting to start writing the role description immediately. But before you start writing, think carefully about what you want to achieve, but be flexible about how you do it. The volunteers you can recruit through Reach have valuable specialist expertise and they can make a really significant contribution to your work. They may have suggestions of how best to carry out the work. In our experience the most successful placements happen when the organisation is clear about its goals, and they then collaborate with the volunteer to define how they do the work.   </a:t>
            </a:r>
          </a:p>
          <a:p>
            <a:pPr fontAlgn="base"/>
            <a:r>
              <a:rPr lang="en-GB" sz="1200" b="0" i="0" kern="1200" dirty="0" smtClean="0">
                <a:solidFill>
                  <a:schemeClr val="tx1"/>
                </a:solidFill>
                <a:effectLst/>
                <a:latin typeface="+mn-lt"/>
                <a:ea typeface="+mn-ea"/>
                <a:cs typeface="+mn-cs"/>
              </a:rPr>
              <a:t>What do you want to achieve?</a:t>
            </a:r>
          </a:p>
          <a:p>
            <a:pPr fontAlgn="base"/>
            <a:r>
              <a:rPr lang="en-GB" sz="1200" b="0" i="0" kern="1200" dirty="0" smtClean="0">
                <a:solidFill>
                  <a:schemeClr val="tx1"/>
                </a:solidFill>
                <a:effectLst/>
                <a:latin typeface="+mn-lt"/>
                <a:ea typeface="+mn-ea"/>
                <a:cs typeface="+mn-cs"/>
              </a:rPr>
              <a:t>Be clear about what you want to achieve by finding a volunteer with skills. Perhaps your organisation needs to increase its online reach or undertake an evaluation. Deciding what impact you want the volunteer to have is crucial to finding the best candidate. And it will help you ‘sell’ the role to the right person. </a:t>
            </a:r>
          </a:p>
          <a:p>
            <a:pPr fontAlgn="base"/>
            <a:r>
              <a:rPr lang="en-GB" sz="1200" b="0" i="0" kern="1200" dirty="0" smtClean="0">
                <a:solidFill>
                  <a:schemeClr val="tx1"/>
                </a:solidFill>
                <a:effectLst/>
                <a:latin typeface="+mn-lt"/>
                <a:ea typeface="+mn-ea"/>
                <a:cs typeface="+mn-cs"/>
              </a:rPr>
              <a:t>What do you want the volunteer to do? </a:t>
            </a:r>
          </a:p>
          <a:p>
            <a:pPr fontAlgn="base"/>
            <a:r>
              <a:rPr lang="en-GB" sz="1200" b="0" i="0" kern="1200" dirty="0" smtClean="0">
                <a:solidFill>
                  <a:schemeClr val="tx1"/>
                </a:solidFill>
                <a:effectLst/>
                <a:latin typeface="+mn-lt"/>
                <a:ea typeface="+mn-ea"/>
                <a:cs typeface="+mn-cs"/>
              </a:rPr>
              <a:t>How a volunteer can help you reach your goal?  For example, if you need to generate more income the volunteer may raise your profile, write bid proposals or organise fundraising events. Or if you are struggling for time and capacity, do they need to be involved with planning and writing a fundraising strategy? </a:t>
            </a:r>
          </a:p>
          <a:p>
            <a:pPr fontAlgn="base"/>
            <a:r>
              <a:rPr lang="en-GB" sz="1200" b="0" i="0" kern="1200" dirty="0" smtClean="0">
                <a:solidFill>
                  <a:schemeClr val="tx1"/>
                </a:solidFill>
                <a:effectLst/>
                <a:latin typeface="+mn-lt"/>
                <a:ea typeface="+mn-ea"/>
                <a:cs typeface="+mn-cs"/>
              </a:rPr>
              <a:t>What are the core skills your volunteer needs? Don’t be afraid to be specific. This will help attract the right candidates. Remember that skills can be transferable – our volunteers come from various industries. For example, someone with marketing expertise could write great funding bids. Think creatively about the skills you want and the impact you want them to have. </a:t>
            </a:r>
          </a:p>
          <a:p>
            <a:pPr fontAlgn="base"/>
            <a:r>
              <a:rPr lang="en-GB" sz="1200" b="0" i="0" kern="1200" dirty="0" smtClean="0">
                <a:solidFill>
                  <a:schemeClr val="tx1"/>
                </a:solidFill>
                <a:effectLst/>
                <a:latin typeface="+mn-lt"/>
                <a:ea typeface="+mn-ea"/>
                <a:cs typeface="+mn-cs"/>
              </a:rPr>
              <a:t>Design your volunteer role for success</a:t>
            </a:r>
          </a:p>
          <a:p>
            <a:pPr fontAlgn="base"/>
            <a:r>
              <a:rPr lang="en-GB" sz="1200" b="0" i="0" kern="1200" dirty="0" smtClean="0">
                <a:solidFill>
                  <a:schemeClr val="tx1"/>
                </a:solidFill>
                <a:effectLst/>
                <a:latin typeface="+mn-lt"/>
                <a:ea typeface="+mn-ea"/>
                <a:cs typeface="+mn-cs"/>
              </a:rPr>
              <a:t>Volunteers are different to paid staff and it is important to respect those differences in the role you create. You can make the commitment and responsibility appropriate for a volunteer using the following tips.</a:t>
            </a:r>
          </a:p>
          <a:p>
            <a:pPr fontAlgn="base"/>
            <a:r>
              <a:rPr lang="en-GB" sz="1200" b="0" i="0" kern="1200" dirty="0" smtClean="0">
                <a:solidFill>
                  <a:schemeClr val="tx1"/>
                </a:solidFill>
                <a:effectLst/>
                <a:latin typeface="+mn-lt"/>
                <a:ea typeface="+mn-ea"/>
                <a:cs typeface="+mn-cs"/>
              </a:rPr>
              <a:t>Chunk it up</a:t>
            </a:r>
          </a:p>
          <a:p>
            <a:pPr fontAlgn="base"/>
            <a:r>
              <a:rPr lang="en-GB" sz="1200" b="0" i="0" kern="1200" dirty="0" smtClean="0">
                <a:solidFill>
                  <a:schemeClr val="tx1"/>
                </a:solidFill>
                <a:effectLst/>
                <a:latin typeface="+mn-lt"/>
                <a:ea typeface="+mn-ea"/>
                <a:cs typeface="+mn-cs"/>
              </a:rPr>
              <a:t>Break the task into phases and recruit someone for the first phase. This helps you think through the first steps, and you might find that your needs change once you have completed the first phase. It can also be easier to recruit someone for a shorter project. Volunteers tend to prefer shorter assignments when they first join a charity. If you both agree, you can always extend later.</a:t>
            </a:r>
          </a:p>
          <a:p>
            <a:endParaRPr lang="en-GB" dirty="0"/>
          </a:p>
        </p:txBody>
      </p:sp>
      <p:sp>
        <p:nvSpPr>
          <p:cNvPr id="4" name="Slide Number Placeholder 3"/>
          <p:cNvSpPr>
            <a:spLocks noGrp="1"/>
          </p:cNvSpPr>
          <p:nvPr>
            <p:ph type="sldNum" sz="quarter" idx="10"/>
          </p:nvPr>
        </p:nvSpPr>
        <p:spPr/>
        <p:txBody>
          <a:bodyPr/>
          <a:lstStyle/>
          <a:p>
            <a:fld id="{88C679C1-DCE6-4C05-BEE3-A5CC59115185}" type="slidenum">
              <a:rPr lang="en-GB" smtClean="0"/>
              <a:t>6</a:t>
            </a:fld>
            <a:endParaRPr lang="en-GB"/>
          </a:p>
        </p:txBody>
      </p:sp>
    </p:spTree>
    <p:extLst>
      <p:ext uri="{BB962C8B-B14F-4D97-AF65-F5344CB8AC3E}">
        <p14:creationId xmlns:p14="http://schemas.microsoft.com/office/powerpoint/2010/main" val="94796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Define your role - The charity should have a list of where charity trustees work and any other organisations they are involved with. This list is kept up to date. • The charity has a ‘code of conduct’ that says what charity trustees should do if there is a conflict of interest. A conflict of interest is when a charity trustee might not be able to do what is best for the charity because he or she has a duty to another organisation or person. • The charity has a policy that says what will happen if a charity trustee does something wrong. • The charity has a rule that says it can stop someone from being a charity trustee if he or she breaks the law. • There is a policy that makes it clear when it is okay for the charity to give money to charity trustees, their family or the organisation they work for.</a:t>
            </a:r>
            <a:endParaRPr lang="en-GB" dirty="0"/>
          </a:p>
        </p:txBody>
      </p:sp>
      <p:sp>
        <p:nvSpPr>
          <p:cNvPr id="4" name="Slide Number Placeholder 3"/>
          <p:cNvSpPr>
            <a:spLocks noGrp="1"/>
          </p:cNvSpPr>
          <p:nvPr>
            <p:ph type="sldNum" sz="quarter" idx="10"/>
          </p:nvPr>
        </p:nvSpPr>
        <p:spPr/>
        <p:txBody>
          <a:bodyPr/>
          <a:lstStyle/>
          <a:p>
            <a:fld id="{88C679C1-DCE6-4C05-BEE3-A5CC59115185}" type="slidenum">
              <a:rPr lang="en-GB" smtClean="0"/>
              <a:t>7</a:t>
            </a:fld>
            <a:endParaRPr lang="en-GB"/>
          </a:p>
        </p:txBody>
      </p:sp>
    </p:spTree>
    <p:extLst>
      <p:ext uri="{BB962C8B-B14F-4D97-AF65-F5344CB8AC3E}">
        <p14:creationId xmlns:p14="http://schemas.microsoft.com/office/powerpoint/2010/main" val="342317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examples of good practice in a future session – but - Good practice – this means the best way to do things You do not have to do all these things but they help make sure you do not break any rules. • Every charity trustee has a copy of the charity’s governing document. • Every charity trustee gets an information pack about the charity when they start. • When charity trustees plan what the charity will do, they make sure the plan fits in with the charity’s governing document. </a:t>
            </a:r>
            <a:endParaRPr lang="en-GB" dirty="0"/>
          </a:p>
        </p:txBody>
      </p:sp>
      <p:sp>
        <p:nvSpPr>
          <p:cNvPr id="4" name="Slide Number Placeholder 3"/>
          <p:cNvSpPr>
            <a:spLocks noGrp="1"/>
          </p:cNvSpPr>
          <p:nvPr>
            <p:ph type="sldNum" sz="quarter" idx="10"/>
          </p:nvPr>
        </p:nvSpPr>
        <p:spPr/>
        <p:txBody>
          <a:bodyPr/>
          <a:lstStyle/>
          <a:p>
            <a:fld id="{88C679C1-DCE6-4C05-BEE3-A5CC59115185}" type="slidenum">
              <a:rPr lang="en-GB" smtClean="0"/>
              <a:t>8</a:t>
            </a:fld>
            <a:endParaRPr lang="en-GB"/>
          </a:p>
        </p:txBody>
      </p:sp>
    </p:spTree>
    <p:extLst>
      <p:ext uri="{BB962C8B-B14F-4D97-AF65-F5344CB8AC3E}">
        <p14:creationId xmlns:p14="http://schemas.microsoft.com/office/powerpoint/2010/main" val="216504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79C1-DCE6-4C05-BEE3-A5CC59115185}" type="slidenum">
              <a:rPr lang="en-GB" smtClean="0"/>
              <a:t>9</a:t>
            </a:fld>
            <a:endParaRPr lang="en-GB"/>
          </a:p>
        </p:txBody>
      </p:sp>
    </p:spTree>
    <p:extLst>
      <p:ext uri="{BB962C8B-B14F-4D97-AF65-F5344CB8AC3E}">
        <p14:creationId xmlns:p14="http://schemas.microsoft.com/office/powerpoint/2010/main" val="77192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48D4E-9905-CE41-A239-F0E9B2E396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0F94F23B-8B76-9547-A02E-E13DB8572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B595FA1-86FC-224E-91C9-D28A08B66AB9}"/>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5" name="Footer Placeholder 4">
            <a:extLst>
              <a:ext uri="{FF2B5EF4-FFF2-40B4-BE49-F238E27FC236}">
                <a16:creationId xmlns:a16="http://schemas.microsoft.com/office/drawing/2014/main" xmlns="" id="{49CE43DE-BD1B-5848-87F7-7FA6450D4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0FEC64-EB4A-FD4D-981B-AE7C24DD010A}"/>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194713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74B53-7BCD-0B41-AD1D-5B91419F2B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44D7998E-ACB7-E44A-A576-CD34000B8DC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D32916F-FA62-194A-98BB-9828C99DF8F1}"/>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5" name="Footer Placeholder 4">
            <a:extLst>
              <a:ext uri="{FF2B5EF4-FFF2-40B4-BE49-F238E27FC236}">
                <a16:creationId xmlns:a16="http://schemas.microsoft.com/office/drawing/2014/main" xmlns="" id="{0E51C06F-006A-2D4A-972B-E8FF561A0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7AB296-29BA-784A-BB1F-72E66E986D16}"/>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1583001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9854393-3E95-C949-B988-A35B5509B7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4BB61A4B-D1C1-0A4B-8EBF-647463E0FC8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5911789-21F4-D240-9236-90AD44E83AFA}"/>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5" name="Footer Placeholder 4">
            <a:extLst>
              <a:ext uri="{FF2B5EF4-FFF2-40B4-BE49-F238E27FC236}">
                <a16:creationId xmlns:a16="http://schemas.microsoft.com/office/drawing/2014/main" xmlns="" id="{99296432-11EE-3447-980C-AC304D7E1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A0C06E-118C-CB41-8361-667855FB2F53}"/>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2702166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E08614-D723-854D-B7C6-DA668E3A16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731685D-C719-C647-A3D8-CBB1CCE128E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1D59636-B255-4E4A-867A-E18C83B93CA1}"/>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5" name="Footer Placeholder 4">
            <a:extLst>
              <a:ext uri="{FF2B5EF4-FFF2-40B4-BE49-F238E27FC236}">
                <a16:creationId xmlns:a16="http://schemas.microsoft.com/office/drawing/2014/main" xmlns="" id="{3E89C0D4-BB1E-DD40-A5C3-7BA7FEE71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0FFB76-0CA5-B048-9996-1E1DA428A595}"/>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2738680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048F0-557B-6742-A935-D937674FAD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216719B-0DE3-0749-8FC9-2836564F6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EC35D99-DA29-FD4A-8497-BB9853D91656}"/>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5" name="Footer Placeholder 4">
            <a:extLst>
              <a:ext uri="{FF2B5EF4-FFF2-40B4-BE49-F238E27FC236}">
                <a16:creationId xmlns:a16="http://schemas.microsoft.com/office/drawing/2014/main" xmlns="" id="{2E865C1B-061B-F845-B56E-CCE8BEDA8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9F7869-36CB-8642-A887-2E4349EC2688}"/>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3247714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02A44-2D05-134A-8BFB-4396627AB93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A72B4A3-5C44-B349-BBA1-1AC5417611E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16BB342-DA2E-004F-AEBF-B474F4EDEB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2FC468B-56DE-C64F-819A-95DF4B43C7E0}"/>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6" name="Footer Placeholder 5">
            <a:extLst>
              <a:ext uri="{FF2B5EF4-FFF2-40B4-BE49-F238E27FC236}">
                <a16:creationId xmlns:a16="http://schemas.microsoft.com/office/drawing/2014/main" xmlns="" id="{41955213-F74F-C146-AAFD-19920EED3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139D97-1556-5446-B898-DCC7C0CEC292}"/>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2447196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48D2F-AD3D-EE41-846E-02ED895CFB4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988CBC2-48E7-B24E-A64D-CE01C4C8F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49D4067C-653E-9E4D-AE04-7AA562CAF5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C2993DFF-12EB-7C42-B0C6-715105E38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90A281CE-2787-D146-8765-E4A13BEFEE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008E8389-B922-DB46-A27E-7F09A53DBF18}"/>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8" name="Footer Placeholder 7">
            <a:extLst>
              <a:ext uri="{FF2B5EF4-FFF2-40B4-BE49-F238E27FC236}">
                <a16:creationId xmlns:a16="http://schemas.microsoft.com/office/drawing/2014/main" xmlns="" id="{AF3B5182-958C-D74B-87CB-159B3764DB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C36146D-9788-C54A-B061-55D4B3EF7A6D}"/>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3429585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E06CF-9A93-FD40-BE5B-F546CAF1852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2D447D4E-739E-F047-8B4E-676E261734AF}"/>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4" name="Footer Placeholder 3">
            <a:extLst>
              <a:ext uri="{FF2B5EF4-FFF2-40B4-BE49-F238E27FC236}">
                <a16:creationId xmlns:a16="http://schemas.microsoft.com/office/drawing/2014/main" xmlns="" id="{8F593158-7F5D-3346-96FD-17582C694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486FB46-4AE0-B344-8392-042B2F8FE7FB}"/>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277904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FAFEB5-37D8-8B42-BB20-7948FBE488DB}"/>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3" name="Footer Placeholder 2">
            <a:extLst>
              <a:ext uri="{FF2B5EF4-FFF2-40B4-BE49-F238E27FC236}">
                <a16:creationId xmlns:a16="http://schemas.microsoft.com/office/drawing/2014/main" xmlns="" id="{7C5B23C5-890E-EA46-B035-1DF0202B6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D2AEC9A-AC09-5548-8A14-1D8E23791CF9}"/>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727272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6A796-F9F8-6F44-92BE-6E9B1CB00C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1B550FB5-7A89-EE4F-AE11-5016536B2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9F029776-88A8-7246-974E-27EBB22A3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DD3562E-8028-BA4E-AF41-1B3032D30906}"/>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6" name="Footer Placeholder 5">
            <a:extLst>
              <a:ext uri="{FF2B5EF4-FFF2-40B4-BE49-F238E27FC236}">
                <a16:creationId xmlns:a16="http://schemas.microsoft.com/office/drawing/2014/main" xmlns="" id="{3EC8FBB0-9EBF-9641-ABFD-233A9124A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97C5D0-10AD-6648-A643-5B0CBF360C72}"/>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759518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9E1C6-9A45-6E4B-8C6F-60446AC128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C5927C33-8015-2349-A839-425BDC077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E8AF69-5F81-454C-BB5C-9FCD98253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34AA2A0-4CB6-7F4F-86BD-F638E261C608}"/>
              </a:ext>
            </a:extLst>
          </p:cNvPr>
          <p:cNvSpPr>
            <a:spLocks noGrp="1"/>
          </p:cNvSpPr>
          <p:nvPr>
            <p:ph type="dt" sz="half" idx="10"/>
          </p:nvPr>
        </p:nvSpPr>
        <p:spPr/>
        <p:txBody>
          <a:bodyPr/>
          <a:lstStyle/>
          <a:p>
            <a:fld id="{1B4A4720-0B9A-EE48-A930-4B0670C39FB5}" type="datetimeFigureOut">
              <a:rPr lang="en-US" smtClean="0"/>
              <a:t>11/20/2020</a:t>
            </a:fld>
            <a:endParaRPr lang="en-US"/>
          </a:p>
        </p:txBody>
      </p:sp>
      <p:sp>
        <p:nvSpPr>
          <p:cNvPr id="6" name="Footer Placeholder 5">
            <a:extLst>
              <a:ext uri="{FF2B5EF4-FFF2-40B4-BE49-F238E27FC236}">
                <a16:creationId xmlns:a16="http://schemas.microsoft.com/office/drawing/2014/main" xmlns="" id="{5D99C32D-4A3F-4842-9E05-58C5E989D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AFED90-5AA2-6244-AFDF-3767FEE7BB5D}"/>
              </a:ext>
            </a:extLst>
          </p:cNvPr>
          <p:cNvSpPr>
            <a:spLocks noGrp="1"/>
          </p:cNvSpPr>
          <p:nvPr>
            <p:ph type="sldNum" sz="quarter" idx="12"/>
          </p:nvPr>
        </p:nvSpPr>
        <p:spPr/>
        <p:txBody>
          <a:bodyPr/>
          <a:lstStyle/>
          <a:p>
            <a:fld id="{E55C214A-0599-4F42-A9F0-8F278463F8F3}" type="slidenum">
              <a:rPr lang="en-US" smtClean="0"/>
              <a:t>‹#›</a:t>
            </a:fld>
            <a:endParaRPr lang="en-US"/>
          </a:p>
        </p:txBody>
      </p:sp>
    </p:spTree>
    <p:extLst>
      <p:ext uri="{BB962C8B-B14F-4D97-AF65-F5344CB8AC3E}">
        <p14:creationId xmlns:p14="http://schemas.microsoft.com/office/powerpoint/2010/main" val="4260847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A438CA-E62C-D449-B701-B08DC5D25D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668FB082-C251-6F40-AF5D-5F055A0FD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280FCDC-7246-854A-B357-93FC3230C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A4720-0B9A-EE48-A930-4B0670C39FB5}" type="datetimeFigureOut">
              <a:rPr lang="en-US" smtClean="0"/>
              <a:t>11/20/2020</a:t>
            </a:fld>
            <a:endParaRPr lang="en-US"/>
          </a:p>
        </p:txBody>
      </p:sp>
      <p:sp>
        <p:nvSpPr>
          <p:cNvPr id="5" name="Footer Placeholder 4">
            <a:extLst>
              <a:ext uri="{FF2B5EF4-FFF2-40B4-BE49-F238E27FC236}">
                <a16:creationId xmlns:a16="http://schemas.microsoft.com/office/drawing/2014/main" xmlns="" id="{CD8D00D1-0F2F-BA40-87A8-C4C00CA2F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E002738-9762-3C4A-AE57-0B951ED55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C214A-0599-4F42-A9F0-8F278463F8F3}" type="slidenum">
              <a:rPr lang="en-US" smtClean="0"/>
              <a:t>‹#›</a:t>
            </a:fld>
            <a:endParaRPr lang="en-US"/>
          </a:p>
        </p:txBody>
      </p:sp>
    </p:spTree>
    <p:extLst>
      <p:ext uri="{BB962C8B-B14F-4D97-AF65-F5344CB8AC3E}">
        <p14:creationId xmlns:p14="http://schemas.microsoft.com/office/powerpoint/2010/main" val="952351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reachvolunteering.org.uk/guide/how-complete-skills-audit" TargetMode="External"/><Relationship Id="rId7" Type="http://schemas.openxmlformats.org/officeDocument/2006/relationships/hyperlink" Target="https://knowhow.ncvo.org.uk/tools-resources/good-practice-in-volunteer-management/good-practice-in-volunteer-management" TargetMode="External"/><Relationship Id="rId2" Type="http://schemas.openxmlformats.org/officeDocument/2006/relationships/hyperlink" Target="https://www.oscr.org.uk/media/3837/easy-read-v4.pdf" TargetMode="External"/><Relationship Id="rId1" Type="http://schemas.openxmlformats.org/officeDocument/2006/relationships/slideLayout" Target="../slideLayouts/slideLayout2.xml"/><Relationship Id="rId6" Type="http://schemas.openxmlformats.org/officeDocument/2006/relationships/hyperlink" Target="https://cdn-cms.crowe.com/uk/croweuk/-/media/Crowe/Firms/Europe/uk/CroweUK/PDF-publications/Benchmarking-charities.pdf?la=en-GB&amp;modified=20180619141056&amp;hash=D584CD9297214399D7B37F66D52D72E31A3D5A8F" TargetMode="External"/><Relationship Id="rId5" Type="http://schemas.openxmlformats.org/officeDocument/2006/relationships/hyperlink" Target="https://www.lightful.com/blog/social-media/hashtags-best-practices-for-charities/" TargetMode="External"/><Relationship Id="rId4" Type="http://schemas.openxmlformats.org/officeDocument/2006/relationships/hyperlink" Target="https://scvo.org.uk/support/running-your-organisation/governance/scottish-governance-code-checku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D67F5F1-DEE5-DC4D-BE2D-9673FAE1A3F3}"/>
              </a:ext>
            </a:extLst>
          </p:cNvPr>
          <p:cNvSpPr/>
          <p:nvPr/>
        </p:nvSpPr>
        <p:spPr>
          <a:xfrm>
            <a:off x="0" y="0"/>
            <a:ext cx="12192000" cy="6858000"/>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5D351D0-E537-DB4D-BD2D-3E1CB3966F9D}"/>
              </a:ext>
            </a:extLst>
          </p:cNvPr>
          <p:cNvSpPr/>
          <p:nvPr/>
        </p:nvSpPr>
        <p:spPr>
          <a:xfrm>
            <a:off x="0" y="5630238"/>
            <a:ext cx="12192000" cy="1246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5DB299E8-7319-8D47-BDDD-D0CC837C3DA9}"/>
              </a:ext>
            </a:extLst>
          </p:cNvPr>
          <p:cNvPicPr>
            <a:picLocks noChangeAspect="1"/>
          </p:cNvPicPr>
          <p:nvPr/>
        </p:nvPicPr>
        <p:blipFill rotWithShape="1">
          <a:blip r:embed="rId3"/>
          <a:srcRect t="7676" b="13410"/>
          <a:stretch/>
        </p:blipFill>
        <p:spPr>
          <a:xfrm>
            <a:off x="422701" y="5759689"/>
            <a:ext cx="1914267" cy="1067496"/>
          </a:xfrm>
          <a:prstGeom prst="rect">
            <a:avLst/>
          </a:prstGeom>
        </p:spPr>
      </p:pic>
      <p:sp>
        <p:nvSpPr>
          <p:cNvPr id="8" name="TextBox 7">
            <a:extLst>
              <a:ext uri="{FF2B5EF4-FFF2-40B4-BE49-F238E27FC236}">
                <a16:creationId xmlns:a16="http://schemas.microsoft.com/office/drawing/2014/main" xmlns="" id="{B26A6FD3-08E3-3A43-9F3A-6F5F833D34EE}"/>
              </a:ext>
            </a:extLst>
          </p:cNvPr>
          <p:cNvSpPr txBox="1"/>
          <p:nvPr/>
        </p:nvSpPr>
        <p:spPr>
          <a:xfrm>
            <a:off x="287383" y="707867"/>
            <a:ext cx="11460480" cy="2492990"/>
          </a:xfrm>
          <a:prstGeom prst="rect">
            <a:avLst/>
          </a:prstGeom>
          <a:noFill/>
        </p:spPr>
        <p:txBody>
          <a:bodyPr wrap="square" rtlCol="0">
            <a:spAutoFit/>
          </a:bodyPr>
          <a:lstStyle/>
          <a:p>
            <a:pPr algn="ctr"/>
            <a:r>
              <a:rPr lang="en-GB" sz="4800" b="1" dirty="0" smtClean="0">
                <a:solidFill>
                  <a:schemeClr val="bg1"/>
                </a:solidFill>
              </a:rPr>
              <a:t>Good Practice for Boards and Committees</a:t>
            </a:r>
            <a:r>
              <a:rPr lang="en-GB" sz="5400" dirty="0"/>
              <a:t/>
            </a:r>
            <a:br>
              <a:rPr lang="en-GB" sz="5400" dirty="0"/>
            </a:br>
            <a:r>
              <a:rPr lang="en-GB" sz="5400" dirty="0"/>
              <a:t/>
            </a:r>
            <a:br>
              <a:rPr lang="en-GB" sz="5400" dirty="0"/>
            </a:br>
            <a:endParaRPr lang="en-US" sz="5400" dirty="0">
              <a:solidFill>
                <a:schemeClr val="bg1"/>
              </a:solidFill>
              <a:latin typeface="Futura Medium" panose="020B0602020204020303" pitchFamily="34" charset="-79"/>
              <a:cs typeface="Futura Medium" panose="020B0602020204020303" pitchFamily="34" charset="-79"/>
            </a:endParaRPr>
          </a:p>
        </p:txBody>
      </p:sp>
      <p:sp>
        <p:nvSpPr>
          <p:cNvPr id="11" name="TextBox 10">
            <a:extLst>
              <a:ext uri="{FF2B5EF4-FFF2-40B4-BE49-F238E27FC236}">
                <a16:creationId xmlns:a16="http://schemas.microsoft.com/office/drawing/2014/main" xmlns="" id="{124F9E71-ECA2-A845-A06D-42559A2EC482}"/>
              </a:ext>
            </a:extLst>
          </p:cNvPr>
          <p:cNvSpPr txBox="1"/>
          <p:nvPr/>
        </p:nvSpPr>
        <p:spPr>
          <a:xfrm>
            <a:off x="1379835" y="2753554"/>
            <a:ext cx="4175556" cy="584775"/>
          </a:xfrm>
          <a:prstGeom prst="rect">
            <a:avLst/>
          </a:prstGeom>
          <a:noFill/>
        </p:spPr>
        <p:txBody>
          <a:bodyPr wrap="square" rtlCol="0">
            <a:spAutoFit/>
          </a:bodyPr>
          <a:lstStyle/>
          <a:p>
            <a:endParaRPr lang="en-US" sz="1600" dirty="0">
              <a:solidFill>
                <a:schemeClr val="bg1"/>
              </a:solidFill>
              <a:latin typeface="Futura Medium" panose="020B0602020204020303" pitchFamily="34" charset="-79"/>
              <a:cs typeface="Futura Medium" panose="020B0602020204020303" pitchFamily="34" charset="-79"/>
            </a:endParaRPr>
          </a:p>
          <a:p>
            <a:endParaRPr lang="en-US" sz="1600" dirty="0">
              <a:solidFill>
                <a:schemeClr val="tx1">
                  <a:lumMod val="50000"/>
                  <a:lumOff val="50000"/>
                </a:schemeClr>
              </a:solidFill>
              <a:latin typeface="Futura Medium" panose="020B0602020204020303" pitchFamily="34" charset="-79"/>
              <a:cs typeface="Futura Medium" panose="020B0602020204020303" pitchFamily="34" charset="-79"/>
            </a:endParaRPr>
          </a:p>
        </p:txBody>
      </p:sp>
      <p:sp>
        <p:nvSpPr>
          <p:cNvPr id="4" name="TextBox 3">
            <a:extLst>
              <a:ext uri="{FF2B5EF4-FFF2-40B4-BE49-F238E27FC236}">
                <a16:creationId xmlns:a16="http://schemas.microsoft.com/office/drawing/2014/main" xmlns="" id="{30F6CECB-DB1A-4ADA-BA0F-A530227E352F}"/>
              </a:ext>
            </a:extLst>
          </p:cNvPr>
          <p:cNvSpPr txBox="1"/>
          <p:nvPr/>
        </p:nvSpPr>
        <p:spPr>
          <a:xfrm>
            <a:off x="4391602" y="5811522"/>
            <a:ext cx="3765792" cy="1015663"/>
          </a:xfrm>
          <a:prstGeom prst="rect">
            <a:avLst/>
          </a:prstGeom>
          <a:noFill/>
        </p:spPr>
        <p:txBody>
          <a:bodyPr wrap="square" rtlCol="0">
            <a:spAutoFit/>
          </a:bodyPr>
          <a:lstStyle/>
          <a:p>
            <a:pPr algn="ctr"/>
            <a:r>
              <a:rPr lang="en-US" sz="2000" dirty="0">
                <a:solidFill>
                  <a:schemeClr val="tx1">
                    <a:lumMod val="50000"/>
                    <a:lumOff val="50000"/>
                  </a:schemeClr>
                </a:solidFill>
                <a:latin typeface="avenir-lt-w01_35-light1475496"/>
                <a:cs typeface="Futura Medium" panose="020B0602020204020303"/>
              </a:rPr>
              <a:t>highlandtsi.org.uk</a:t>
            </a:r>
          </a:p>
          <a:p>
            <a:pPr algn="ctr"/>
            <a:r>
              <a:rPr lang="en-US" sz="2000" dirty="0">
                <a:solidFill>
                  <a:schemeClr val="tx1">
                    <a:lumMod val="50000"/>
                    <a:lumOff val="50000"/>
                  </a:schemeClr>
                </a:solidFill>
                <a:latin typeface="avenir-lt-w01_35-light1475496"/>
                <a:cs typeface="Futura Medium" panose="020B0602020204020303"/>
              </a:rPr>
              <a:t>info@highlandtsi.org.uk</a:t>
            </a:r>
          </a:p>
          <a:p>
            <a:pPr algn="ctr"/>
            <a:r>
              <a:rPr lang="en-US" sz="2000" dirty="0">
                <a:solidFill>
                  <a:schemeClr val="tx1">
                    <a:lumMod val="50000"/>
                    <a:lumOff val="50000"/>
                  </a:schemeClr>
                </a:solidFill>
                <a:latin typeface="avenir-lt-w01_35-light1475496"/>
                <a:cs typeface="Futura Medium" panose="020B0602020204020303"/>
              </a:rPr>
              <a:t>01349 864289</a:t>
            </a:r>
          </a:p>
        </p:txBody>
      </p:sp>
      <p:pic>
        <p:nvPicPr>
          <p:cNvPr id="18" name="Picture 17" descr="A picture containing drawing, clock&#10;&#10;Description automatically generated">
            <a:extLst>
              <a:ext uri="{FF2B5EF4-FFF2-40B4-BE49-F238E27FC236}">
                <a16:creationId xmlns:a16="http://schemas.microsoft.com/office/drawing/2014/main" xmlns="" id="{89C78F9F-BFD4-4997-8498-94A95782C396}"/>
              </a:ext>
            </a:extLst>
          </p:cNvPr>
          <p:cNvPicPr>
            <a:picLocks noChangeAspect="1"/>
          </p:cNvPicPr>
          <p:nvPr/>
        </p:nvPicPr>
        <p:blipFill>
          <a:blip r:embed="rId4"/>
          <a:stretch>
            <a:fillRect/>
          </a:stretch>
        </p:blipFill>
        <p:spPr>
          <a:xfrm>
            <a:off x="10190375" y="6408482"/>
            <a:ext cx="296996" cy="296996"/>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xmlns="" id="{2DD00EF2-E870-43AB-9061-34CF797FEC01}"/>
              </a:ext>
            </a:extLst>
          </p:cNvPr>
          <p:cNvPicPr>
            <a:picLocks noChangeAspect="1"/>
          </p:cNvPicPr>
          <p:nvPr/>
        </p:nvPicPr>
        <p:blipFill>
          <a:blip r:embed="rId5"/>
          <a:stretch>
            <a:fillRect/>
          </a:stretch>
        </p:blipFill>
        <p:spPr>
          <a:xfrm>
            <a:off x="10858195" y="6358718"/>
            <a:ext cx="570345" cy="404660"/>
          </a:xfrm>
          <a:prstGeom prst="rect">
            <a:avLst/>
          </a:prstGeom>
        </p:spPr>
      </p:pic>
      <p:pic>
        <p:nvPicPr>
          <p:cNvPr id="22" name="Picture 21" descr="A close up of a logo&#10;&#10;Description automatically generated">
            <a:extLst>
              <a:ext uri="{FF2B5EF4-FFF2-40B4-BE49-F238E27FC236}">
                <a16:creationId xmlns:a16="http://schemas.microsoft.com/office/drawing/2014/main" xmlns="" id="{68FBD8EA-7CCB-434A-8577-CF6BB0FAD519}"/>
              </a:ext>
            </a:extLst>
          </p:cNvPr>
          <p:cNvPicPr>
            <a:picLocks noChangeAspect="1"/>
          </p:cNvPicPr>
          <p:nvPr/>
        </p:nvPicPr>
        <p:blipFill>
          <a:blip r:embed="rId6"/>
          <a:stretch>
            <a:fillRect/>
          </a:stretch>
        </p:blipFill>
        <p:spPr>
          <a:xfrm>
            <a:off x="10558025" y="6394913"/>
            <a:ext cx="364651" cy="324134"/>
          </a:xfrm>
          <a:prstGeom prst="rect">
            <a:avLst/>
          </a:prstGeom>
        </p:spPr>
      </p:pic>
      <p:pic>
        <p:nvPicPr>
          <p:cNvPr id="3" name="Picture 2">
            <a:extLst>
              <a:ext uri="{FF2B5EF4-FFF2-40B4-BE49-F238E27FC236}">
                <a16:creationId xmlns:a16="http://schemas.microsoft.com/office/drawing/2014/main" xmlns="" id="{EA003637-9866-4970-AD8C-C8915A8EB5F3}"/>
              </a:ext>
            </a:extLst>
          </p:cNvPr>
          <p:cNvPicPr>
            <a:picLocks noChangeAspect="1"/>
          </p:cNvPicPr>
          <p:nvPr/>
        </p:nvPicPr>
        <p:blipFill>
          <a:blip r:embed="rId7"/>
          <a:stretch>
            <a:fillRect/>
          </a:stretch>
        </p:blipFill>
        <p:spPr>
          <a:xfrm>
            <a:off x="9012011" y="5003761"/>
            <a:ext cx="2950720" cy="451143"/>
          </a:xfrm>
          <a:prstGeom prst="rect">
            <a:avLst/>
          </a:prstGeom>
        </p:spPr>
      </p:pic>
      <p:sp>
        <p:nvSpPr>
          <p:cNvPr id="2" name="TextBox 1"/>
          <p:cNvSpPr txBox="1"/>
          <p:nvPr/>
        </p:nvSpPr>
        <p:spPr>
          <a:xfrm>
            <a:off x="9012011" y="5600264"/>
            <a:ext cx="1846184" cy="369332"/>
          </a:xfrm>
          <a:prstGeom prst="rect">
            <a:avLst/>
          </a:prstGeom>
          <a:noFill/>
        </p:spPr>
        <p:txBody>
          <a:bodyPr wrap="square" rtlCol="0">
            <a:spAutoFit/>
          </a:bodyPr>
          <a:lstStyle/>
          <a:p>
            <a:r>
              <a:rPr lang="en-GB" dirty="0" smtClean="0"/>
              <a:t>Julie Marker</a:t>
            </a:r>
            <a:endParaRPr lang="en-GB" dirty="0"/>
          </a:p>
        </p:txBody>
      </p:sp>
      <p:pic>
        <p:nvPicPr>
          <p:cNvPr id="9" name="Picture 8"/>
          <p:cNvPicPr>
            <a:picLocks noChangeAspect="1"/>
          </p:cNvPicPr>
          <p:nvPr/>
        </p:nvPicPr>
        <p:blipFill>
          <a:blip r:embed="rId8"/>
          <a:stretch>
            <a:fillRect/>
          </a:stretch>
        </p:blipFill>
        <p:spPr>
          <a:xfrm>
            <a:off x="2007334" y="1631573"/>
            <a:ext cx="6560540" cy="3673902"/>
          </a:xfrm>
          <a:prstGeom prst="rect">
            <a:avLst/>
          </a:prstGeom>
        </p:spPr>
      </p:pic>
      <p:sp>
        <p:nvSpPr>
          <p:cNvPr id="10" name="Rectangle 9"/>
          <p:cNvSpPr/>
          <p:nvPr/>
        </p:nvSpPr>
        <p:spPr>
          <a:xfrm>
            <a:off x="1567543" y="4737463"/>
            <a:ext cx="7215199" cy="717441"/>
          </a:xfrm>
          <a:prstGeom prst="rect">
            <a:avLst/>
          </a:prstGeom>
          <a:solidFill>
            <a:srgbClr val="009CB5"/>
          </a:solidFill>
          <a:ln>
            <a:solidFill>
              <a:srgbClr val="009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3921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Complimentary readings</a:t>
            </a:r>
            <a:endParaRPr lang="en-GB" sz="2400" b="1" dirty="0"/>
          </a:p>
        </p:txBody>
      </p:sp>
      <p:sp>
        <p:nvSpPr>
          <p:cNvPr id="4" name="TextBox 3"/>
          <p:cNvSpPr txBox="1"/>
          <p:nvPr/>
        </p:nvSpPr>
        <p:spPr>
          <a:xfrm>
            <a:off x="607785" y="1509486"/>
            <a:ext cx="10976429" cy="5078313"/>
          </a:xfrm>
          <a:prstGeom prst="rect">
            <a:avLst/>
          </a:prstGeom>
          <a:noFill/>
        </p:spPr>
        <p:txBody>
          <a:bodyPr wrap="square" rtlCol="0">
            <a:spAutoFit/>
          </a:bodyPr>
          <a:lstStyle/>
          <a:p>
            <a:endParaRPr lang="en-GB" dirty="0" smtClean="0"/>
          </a:p>
          <a:p>
            <a:r>
              <a:rPr lang="en-GB" dirty="0" smtClean="0"/>
              <a:t>Guide for Charity Trustees</a:t>
            </a:r>
          </a:p>
          <a:p>
            <a:r>
              <a:rPr lang="en-GB" dirty="0">
                <a:hlinkClick r:id="rId2"/>
              </a:rPr>
              <a:t>https://</a:t>
            </a:r>
            <a:r>
              <a:rPr lang="en-GB" dirty="0" smtClean="0">
                <a:hlinkClick r:id="rId2"/>
              </a:rPr>
              <a:t>www.oscr.org.uk/media/3837/easy-read-v4.pdf</a:t>
            </a:r>
            <a:endParaRPr lang="en-GB" dirty="0" smtClean="0"/>
          </a:p>
          <a:p>
            <a:r>
              <a:rPr lang="en-GB" dirty="0" smtClean="0"/>
              <a:t>How to do a skills audit</a:t>
            </a:r>
          </a:p>
          <a:p>
            <a:r>
              <a:rPr lang="en-GB" dirty="0">
                <a:hlinkClick r:id="rId3"/>
              </a:rPr>
              <a:t>https://</a:t>
            </a:r>
            <a:r>
              <a:rPr lang="en-GB" dirty="0" smtClean="0">
                <a:hlinkClick r:id="rId3"/>
              </a:rPr>
              <a:t>reachvolunteering.org.uk/guide/how-complete-skills-audit</a:t>
            </a:r>
            <a:endParaRPr lang="en-GB" dirty="0"/>
          </a:p>
          <a:p>
            <a:r>
              <a:rPr lang="en-GB" dirty="0"/>
              <a:t> </a:t>
            </a:r>
            <a:r>
              <a:rPr lang="en-GB" dirty="0" smtClean="0"/>
              <a:t>Scottish Governance Code Check up</a:t>
            </a:r>
          </a:p>
          <a:p>
            <a:r>
              <a:rPr lang="en-GB" dirty="0" smtClean="0">
                <a:hlinkClick r:id="rId4"/>
              </a:rPr>
              <a:t>https</a:t>
            </a:r>
            <a:r>
              <a:rPr lang="en-GB" dirty="0">
                <a:hlinkClick r:id="rId4"/>
              </a:rPr>
              <a:t>://</a:t>
            </a:r>
            <a:r>
              <a:rPr lang="en-GB" dirty="0" smtClean="0">
                <a:hlinkClick r:id="rId4"/>
              </a:rPr>
              <a:t>scvo.org.uk/support/running-your-organisation/governance/scottish-governance-code-checkup</a:t>
            </a:r>
            <a:endParaRPr lang="en-GB" dirty="0" smtClean="0"/>
          </a:p>
          <a:p>
            <a:r>
              <a:rPr lang="en-GB" dirty="0" smtClean="0"/>
              <a:t>Using hashtags on your charity’s social media</a:t>
            </a:r>
          </a:p>
          <a:p>
            <a:r>
              <a:rPr lang="en-GB" dirty="0">
                <a:hlinkClick r:id="rId5"/>
              </a:rPr>
              <a:t>https://www.lightful.com/blog/social-media/hashtags-best-practices-for-charities</a:t>
            </a:r>
            <a:r>
              <a:rPr lang="en-GB" dirty="0" smtClean="0">
                <a:hlinkClick r:id="rId5"/>
              </a:rPr>
              <a:t>/</a:t>
            </a:r>
            <a:endParaRPr lang="en-GB" dirty="0" smtClean="0"/>
          </a:p>
          <a:p>
            <a:r>
              <a:rPr lang="en-GB" dirty="0" smtClean="0"/>
              <a:t>Benchmarking your charity</a:t>
            </a:r>
          </a:p>
          <a:p>
            <a:r>
              <a:rPr lang="en-GB" dirty="0">
                <a:hlinkClick r:id="rId6"/>
              </a:rPr>
              <a:t>https://cdn-cms.crowe.com/uk/croweuk/-/</a:t>
            </a:r>
            <a:r>
              <a:rPr lang="en-GB" dirty="0" smtClean="0">
                <a:hlinkClick r:id="rId6"/>
              </a:rPr>
              <a:t>media/Crowe/Firms/Europe/uk/CroweUK/PDF-publications/Benchmarking-charities.pdf?la=en-GB&amp;modified=20180619141056&amp;hash=D584CD9297214399D7B37F66D52D72E31A3D5A8F</a:t>
            </a:r>
            <a:r>
              <a:rPr lang="en-GB" dirty="0" smtClean="0"/>
              <a:t> </a:t>
            </a:r>
          </a:p>
          <a:p>
            <a:r>
              <a:rPr lang="en-GB" dirty="0" smtClean="0"/>
              <a:t>Good practice in volunteer management</a:t>
            </a:r>
          </a:p>
          <a:p>
            <a:r>
              <a:rPr lang="en-GB" dirty="0">
                <a:hlinkClick r:id="rId7"/>
              </a:rPr>
              <a:t>https://</a:t>
            </a:r>
            <a:r>
              <a:rPr lang="en-GB" dirty="0" smtClean="0">
                <a:hlinkClick r:id="rId7"/>
              </a:rPr>
              <a:t>knowhow.ncvo.org.uk/tools-resources/good-practice-in-volunteer-management/good-practice-in-volunteer-management</a:t>
            </a:r>
            <a:r>
              <a:rPr lang="en-GB" dirty="0" smtClean="0"/>
              <a:t> </a:t>
            </a:r>
          </a:p>
          <a:p>
            <a:endParaRPr lang="en-GB" dirty="0" smtClean="0"/>
          </a:p>
          <a:p>
            <a:endParaRPr lang="en-GB" dirty="0"/>
          </a:p>
        </p:txBody>
      </p:sp>
    </p:spTree>
    <p:extLst>
      <p:ext uri="{BB962C8B-B14F-4D97-AF65-F5344CB8AC3E}">
        <p14:creationId xmlns:p14="http://schemas.microsoft.com/office/powerpoint/2010/main" val="2760914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37CFED6-7627-2143-B5E6-C7FC8C176994}"/>
              </a:ext>
            </a:extLst>
          </p:cNvPr>
          <p:cNvSpPr/>
          <p:nvPr/>
        </p:nvSpPr>
        <p:spPr>
          <a:xfrm>
            <a:off x="0" y="2615355"/>
            <a:ext cx="12192000" cy="4077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262B57E-94CE-5849-8E7B-9D2ECB537AC9}"/>
              </a:ext>
            </a:extLst>
          </p:cNvPr>
          <p:cNvSpPr/>
          <p:nvPr/>
        </p:nvSpPr>
        <p:spPr>
          <a:xfrm>
            <a:off x="-1" y="0"/>
            <a:ext cx="12192001" cy="2944573"/>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B86A5D2-E153-DF47-821F-82C9E30BEF57}"/>
              </a:ext>
            </a:extLst>
          </p:cNvPr>
          <p:cNvSpPr txBox="1"/>
          <p:nvPr/>
        </p:nvSpPr>
        <p:spPr>
          <a:xfrm>
            <a:off x="3847413" y="1404069"/>
            <a:ext cx="4497172" cy="1323439"/>
          </a:xfrm>
          <a:prstGeom prst="rect">
            <a:avLst/>
          </a:prstGeom>
          <a:noFill/>
        </p:spPr>
        <p:txBody>
          <a:bodyPr wrap="square" rtlCol="0">
            <a:spAutoFit/>
          </a:bodyPr>
          <a:lstStyle/>
          <a:p>
            <a:pPr algn="ctr"/>
            <a:r>
              <a:rPr lang="en-US" sz="8000" dirty="0">
                <a:solidFill>
                  <a:schemeClr val="bg1"/>
                </a:solidFill>
                <a:latin typeface="Futura Medium" panose="020B0602020204020303" pitchFamily="34" charset="-79"/>
                <a:cs typeface="Futura Medium" panose="020B0602020204020303" pitchFamily="34" charset="-79"/>
              </a:rPr>
              <a:t>THANK</a:t>
            </a:r>
          </a:p>
        </p:txBody>
      </p:sp>
      <p:sp>
        <p:nvSpPr>
          <p:cNvPr id="8" name="TextBox 7">
            <a:extLst>
              <a:ext uri="{FF2B5EF4-FFF2-40B4-BE49-F238E27FC236}">
                <a16:creationId xmlns:a16="http://schemas.microsoft.com/office/drawing/2014/main" xmlns="" id="{5916262C-85C8-004F-B134-7D688D257FA9}"/>
              </a:ext>
            </a:extLst>
          </p:cNvPr>
          <p:cNvSpPr txBox="1"/>
          <p:nvPr/>
        </p:nvSpPr>
        <p:spPr>
          <a:xfrm>
            <a:off x="2718791" y="2923550"/>
            <a:ext cx="6754416" cy="2092881"/>
          </a:xfrm>
          <a:prstGeom prst="rect">
            <a:avLst/>
          </a:prstGeom>
          <a:noFill/>
        </p:spPr>
        <p:txBody>
          <a:bodyPr wrap="square" rtlCol="0">
            <a:spAutoFit/>
          </a:bodyPr>
          <a:lstStyle/>
          <a:p>
            <a:pPr algn="ctr"/>
            <a:r>
              <a:rPr lang="en-US" sz="13000" dirty="0">
                <a:solidFill>
                  <a:srgbClr val="009CB5"/>
                </a:solidFill>
                <a:latin typeface="Futura Medium" panose="020B0602020204020303" pitchFamily="34" charset="-79"/>
                <a:cs typeface="Futura Medium" panose="020B0602020204020303" pitchFamily="34" charset="-79"/>
              </a:rPr>
              <a:t>YOU</a:t>
            </a:r>
          </a:p>
        </p:txBody>
      </p:sp>
      <p:sp>
        <p:nvSpPr>
          <p:cNvPr id="2" name="Rectangle 1">
            <a:extLst>
              <a:ext uri="{FF2B5EF4-FFF2-40B4-BE49-F238E27FC236}">
                <a16:creationId xmlns:a16="http://schemas.microsoft.com/office/drawing/2014/main" xmlns="" id="{69DAD93D-603C-4382-86E4-8A8FCBC0D0DF}"/>
              </a:ext>
            </a:extLst>
          </p:cNvPr>
          <p:cNvSpPr/>
          <p:nvPr/>
        </p:nvSpPr>
        <p:spPr>
          <a:xfrm>
            <a:off x="-1" y="5681084"/>
            <a:ext cx="12192000" cy="1246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logo&#10;&#10;Description automatically generated">
            <a:extLst>
              <a:ext uri="{FF2B5EF4-FFF2-40B4-BE49-F238E27FC236}">
                <a16:creationId xmlns:a16="http://schemas.microsoft.com/office/drawing/2014/main" xmlns="" id="{A3652ED3-F7F8-4078-82D3-A37B9E97F880}"/>
              </a:ext>
            </a:extLst>
          </p:cNvPr>
          <p:cNvPicPr>
            <a:picLocks noChangeAspect="1"/>
          </p:cNvPicPr>
          <p:nvPr/>
        </p:nvPicPr>
        <p:blipFill rotWithShape="1">
          <a:blip r:embed="rId2"/>
          <a:srcRect t="7676" b="13410"/>
          <a:stretch/>
        </p:blipFill>
        <p:spPr>
          <a:xfrm>
            <a:off x="241666" y="5737742"/>
            <a:ext cx="1914267" cy="1067496"/>
          </a:xfrm>
          <a:prstGeom prst="rect">
            <a:avLst/>
          </a:prstGeom>
        </p:spPr>
      </p:pic>
      <p:sp>
        <p:nvSpPr>
          <p:cNvPr id="11" name="TextBox 10">
            <a:extLst>
              <a:ext uri="{FF2B5EF4-FFF2-40B4-BE49-F238E27FC236}">
                <a16:creationId xmlns:a16="http://schemas.microsoft.com/office/drawing/2014/main" xmlns="" id="{501BD58B-75B1-456A-AF52-F7D058C5A6CF}"/>
              </a:ext>
            </a:extLst>
          </p:cNvPr>
          <p:cNvSpPr txBox="1"/>
          <p:nvPr/>
        </p:nvSpPr>
        <p:spPr>
          <a:xfrm>
            <a:off x="3039114" y="5924666"/>
            <a:ext cx="2516658" cy="830997"/>
          </a:xfrm>
          <a:prstGeom prst="rect">
            <a:avLst/>
          </a:prstGeom>
          <a:noFill/>
        </p:spPr>
        <p:txBody>
          <a:bodyPr wrap="square" rtlCol="0">
            <a:spAutoFit/>
          </a:bodyPr>
          <a:lstStyle/>
          <a:p>
            <a:r>
              <a:rPr lang="en-GB" sz="1200" b="0" i="0" dirty="0">
                <a:solidFill>
                  <a:schemeClr val="tx1">
                    <a:lumMod val="50000"/>
                    <a:lumOff val="50000"/>
                  </a:schemeClr>
                </a:solidFill>
                <a:effectLst/>
                <a:latin typeface="avenir-lt-w01_35-light1475496"/>
                <a:cs typeface="Futura Medium" panose="020B0602020204020303"/>
              </a:rPr>
              <a:t>The Highland Third Sector Interface is a Scottish Registered Charity SC043521 and a Scottish Registered Company SC425808</a:t>
            </a:r>
            <a:endParaRPr lang="en-US" sz="1200" dirty="0">
              <a:solidFill>
                <a:schemeClr val="tx1">
                  <a:lumMod val="50000"/>
                  <a:lumOff val="50000"/>
                </a:schemeClr>
              </a:solidFill>
              <a:latin typeface="Futura Medium" panose="020B0602020204020303" pitchFamily="34" charset="-79"/>
              <a:cs typeface="Futura Medium" panose="020B0602020204020303"/>
            </a:endParaRPr>
          </a:p>
        </p:txBody>
      </p:sp>
      <p:sp>
        <p:nvSpPr>
          <p:cNvPr id="15" name="TextBox 14">
            <a:extLst>
              <a:ext uri="{FF2B5EF4-FFF2-40B4-BE49-F238E27FC236}">
                <a16:creationId xmlns:a16="http://schemas.microsoft.com/office/drawing/2014/main" xmlns="" id="{AC55A325-991B-4C8D-91D8-AB5250D8157D}"/>
              </a:ext>
            </a:extLst>
          </p:cNvPr>
          <p:cNvSpPr txBox="1"/>
          <p:nvPr/>
        </p:nvSpPr>
        <p:spPr>
          <a:xfrm>
            <a:off x="5489207" y="5739999"/>
            <a:ext cx="3619597" cy="1200329"/>
          </a:xfrm>
          <a:prstGeom prst="rect">
            <a:avLst/>
          </a:prstGeom>
          <a:noFill/>
        </p:spPr>
        <p:txBody>
          <a:bodyPr wrap="square" rtlCol="0">
            <a:spAutoFit/>
          </a:bodyPr>
          <a:lstStyle/>
          <a:p>
            <a:pPr algn="ctr"/>
            <a:r>
              <a:rPr lang="en-US" sz="2400" dirty="0">
                <a:solidFill>
                  <a:schemeClr val="tx1">
                    <a:lumMod val="50000"/>
                    <a:lumOff val="50000"/>
                  </a:schemeClr>
                </a:solidFill>
                <a:latin typeface="avenir-lt-w01_35-light1475496"/>
                <a:cs typeface="Futura Medium" panose="020B0602020204020303"/>
              </a:rPr>
              <a:t>highlandtsi.org.uk</a:t>
            </a:r>
          </a:p>
          <a:p>
            <a:pPr algn="ctr"/>
            <a:r>
              <a:rPr lang="en-US" sz="2400" dirty="0">
                <a:solidFill>
                  <a:schemeClr val="tx1">
                    <a:lumMod val="50000"/>
                    <a:lumOff val="50000"/>
                  </a:schemeClr>
                </a:solidFill>
                <a:latin typeface="avenir-lt-w01_35-light1475496"/>
                <a:cs typeface="Futura Medium" panose="020B0602020204020303"/>
              </a:rPr>
              <a:t>info@highlandtsi.org.uk</a:t>
            </a:r>
          </a:p>
          <a:p>
            <a:pPr algn="ctr"/>
            <a:r>
              <a:rPr lang="en-US" sz="2400" dirty="0">
                <a:solidFill>
                  <a:schemeClr val="tx1">
                    <a:lumMod val="50000"/>
                    <a:lumOff val="50000"/>
                  </a:schemeClr>
                </a:solidFill>
                <a:latin typeface="avenir-lt-w01_35-light1475496"/>
                <a:cs typeface="Futura Medium" panose="020B0602020204020303"/>
              </a:rPr>
              <a:t>01349 864289</a:t>
            </a:r>
          </a:p>
        </p:txBody>
      </p:sp>
      <p:pic>
        <p:nvPicPr>
          <p:cNvPr id="17" name="Picture 16" descr="A picture containing drawing, clock&#10;&#10;Description automatically generated">
            <a:extLst>
              <a:ext uri="{FF2B5EF4-FFF2-40B4-BE49-F238E27FC236}">
                <a16:creationId xmlns:a16="http://schemas.microsoft.com/office/drawing/2014/main" xmlns="" id="{9A43AC92-71E4-4D0F-A933-04B4F2C379EC}"/>
              </a:ext>
            </a:extLst>
          </p:cNvPr>
          <p:cNvPicPr>
            <a:picLocks noChangeAspect="1"/>
          </p:cNvPicPr>
          <p:nvPr/>
        </p:nvPicPr>
        <p:blipFill>
          <a:blip r:embed="rId3"/>
          <a:stretch>
            <a:fillRect/>
          </a:stretch>
        </p:blipFill>
        <p:spPr>
          <a:xfrm>
            <a:off x="2373190" y="5765624"/>
            <a:ext cx="296996" cy="296996"/>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xmlns="" id="{AF5D8824-2130-44AF-A646-75682A109C07}"/>
              </a:ext>
            </a:extLst>
          </p:cNvPr>
          <p:cNvPicPr>
            <a:picLocks noChangeAspect="1"/>
          </p:cNvPicPr>
          <p:nvPr/>
        </p:nvPicPr>
        <p:blipFill>
          <a:blip r:embed="rId4"/>
          <a:stretch>
            <a:fillRect/>
          </a:stretch>
        </p:blipFill>
        <p:spPr>
          <a:xfrm>
            <a:off x="2209564" y="6492257"/>
            <a:ext cx="570345" cy="404660"/>
          </a:xfrm>
          <a:prstGeom prst="rect">
            <a:avLst/>
          </a:prstGeom>
        </p:spPr>
      </p:pic>
      <p:pic>
        <p:nvPicPr>
          <p:cNvPr id="21" name="Picture 20" descr="A close up of a logo&#10;&#10;Description automatically generated">
            <a:extLst>
              <a:ext uri="{FF2B5EF4-FFF2-40B4-BE49-F238E27FC236}">
                <a16:creationId xmlns:a16="http://schemas.microsoft.com/office/drawing/2014/main" xmlns="" id="{01888BAC-E345-4B82-8535-65B7C17939F9}"/>
              </a:ext>
            </a:extLst>
          </p:cNvPr>
          <p:cNvPicPr>
            <a:picLocks noChangeAspect="1"/>
          </p:cNvPicPr>
          <p:nvPr/>
        </p:nvPicPr>
        <p:blipFill>
          <a:blip r:embed="rId5"/>
          <a:stretch>
            <a:fillRect/>
          </a:stretch>
        </p:blipFill>
        <p:spPr>
          <a:xfrm>
            <a:off x="2312411" y="6178098"/>
            <a:ext cx="364651" cy="324134"/>
          </a:xfrm>
          <a:prstGeom prst="rect">
            <a:avLst/>
          </a:prstGeom>
        </p:spPr>
      </p:pic>
      <p:pic>
        <p:nvPicPr>
          <p:cNvPr id="16" name="Picture 15">
            <a:extLst>
              <a:ext uri="{FF2B5EF4-FFF2-40B4-BE49-F238E27FC236}">
                <a16:creationId xmlns:a16="http://schemas.microsoft.com/office/drawing/2014/main" xmlns="" id="{29FD053C-9E46-4936-931E-97E1CC39211B}"/>
              </a:ext>
            </a:extLst>
          </p:cNvPr>
          <p:cNvPicPr>
            <a:picLocks noChangeAspect="1"/>
          </p:cNvPicPr>
          <p:nvPr/>
        </p:nvPicPr>
        <p:blipFill>
          <a:blip r:embed="rId6"/>
          <a:stretch>
            <a:fillRect/>
          </a:stretch>
        </p:blipFill>
        <p:spPr>
          <a:xfrm>
            <a:off x="9108806" y="6023792"/>
            <a:ext cx="2948496" cy="451301"/>
          </a:xfrm>
          <a:prstGeom prst="rect">
            <a:avLst/>
          </a:prstGeom>
        </p:spPr>
      </p:pic>
    </p:spTree>
    <p:extLst>
      <p:ext uri="{BB962C8B-B14F-4D97-AF65-F5344CB8AC3E}">
        <p14:creationId xmlns:p14="http://schemas.microsoft.com/office/powerpoint/2010/main" val="1437314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C2931204-7FBE-1148-9252-D7FE59EF63E3}"/>
              </a:ext>
            </a:extLst>
          </p:cNvPr>
          <p:cNvSpPr/>
          <p:nvPr/>
        </p:nvSpPr>
        <p:spPr>
          <a:xfrm>
            <a:off x="-207495" y="962523"/>
            <a:ext cx="4572000" cy="4572000"/>
          </a:xfrm>
          <a:prstGeom prst="ellipse">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CB5B4D73-116A-1545-83A0-757F5D97FCA6}"/>
              </a:ext>
            </a:extLst>
          </p:cNvPr>
          <p:cNvSpPr/>
          <p:nvPr/>
        </p:nvSpPr>
        <p:spPr>
          <a:xfrm>
            <a:off x="4595663" y="925106"/>
            <a:ext cx="753763" cy="764625"/>
          </a:xfrm>
          <a:prstGeom prst="ellipse">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DAC47D5-FFBB-304B-80A8-D71EAA299A5B}"/>
              </a:ext>
            </a:extLst>
          </p:cNvPr>
          <p:cNvSpPr/>
          <p:nvPr/>
        </p:nvSpPr>
        <p:spPr>
          <a:xfrm>
            <a:off x="8882675" y="859732"/>
            <a:ext cx="753763" cy="764625"/>
          </a:xfrm>
          <a:prstGeom prst="ellipse">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221E228F-8656-B642-87F6-5C0FF2BCF633}"/>
              </a:ext>
            </a:extLst>
          </p:cNvPr>
          <p:cNvSpPr/>
          <p:nvPr/>
        </p:nvSpPr>
        <p:spPr>
          <a:xfrm>
            <a:off x="4630243" y="2835164"/>
            <a:ext cx="753763" cy="764625"/>
          </a:xfrm>
          <a:prstGeom prst="ellipse">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B6FE181B-4174-584F-BF21-F0D582908682}"/>
              </a:ext>
            </a:extLst>
          </p:cNvPr>
          <p:cNvSpPr/>
          <p:nvPr/>
        </p:nvSpPr>
        <p:spPr>
          <a:xfrm>
            <a:off x="8878551" y="2673538"/>
            <a:ext cx="753763" cy="764625"/>
          </a:xfrm>
          <a:prstGeom prst="ellipse">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7EB7BA01-1B05-D14C-B421-6B41257BEC07}"/>
              </a:ext>
            </a:extLst>
          </p:cNvPr>
          <p:cNvSpPr txBox="1"/>
          <p:nvPr/>
        </p:nvSpPr>
        <p:spPr>
          <a:xfrm>
            <a:off x="517433" y="2894580"/>
            <a:ext cx="3122144" cy="707886"/>
          </a:xfrm>
          <a:prstGeom prst="rect">
            <a:avLst/>
          </a:prstGeom>
          <a:noFill/>
        </p:spPr>
        <p:txBody>
          <a:bodyPr wrap="square" rtlCol="0">
            <a:spAutoFit/>
          </a:bodyPr>
          <a:lstStyle/>
          <a:p>
            <a:r>
              <a:rPr lang="en-US" sz="4000" dirty="0">
                <a:solidFill>
                  <a:schemeClr val="bg1"/>
                </a:solidFill>
                <a:latin typeface="Futura Medium" panose="020B0602020204020303" pitchFamily="34" charset="-79"/>
                <a:cs typeface="Futura Medium" panose="020B0602020204020303" pitchFamily="34" charset="-79"/>
              </a:rPr>
              <a:t>CONTENTS</a:t>
            </a:r>
          </a:p>
        </p:txBody>
      </p:sp>
      <p:sp>
        <p:nvSpPr>
          <p:cNvPr id="13" name="TextBox 12">
            <a:extLst>
              <a:ext uri="{FF2B5EF4-FFF2-40B4-BE49-F238E27FC236}">
                <a16:creationId xmlns:a16="http://schemas.microsoft.com/office/drawing/2014/main" xmlns="" id="{AB519B7C-D1F4-5A4C-9D93-8B9ECBC29CE8}"/>
              </a:ext>
            </a:extLst>
          </p:cNvPr>
          <p:cNvSpPr txBox="1"/>
          <p:nvPr/>
        </p:nvSpPr>
        <p:spPr>
          <a:xfrm>
            <a:off x="5384006" y="925106"/>
            <a:ext cx="3695692" cy="461665"/>
          </a:xfrm>
          <a:prstGeom prst="rect">
            <a:avLst/>
          </a:prstGeom>
          <a:noFill/>
        </p:spPr>
        <p:txBody>
          <a:bodyPr wrap="square" rtlCol="0">
            <a:spAutoFit/>
          </a:bodyPr>
          <a:lstStyle/>
          <a:p>
            <a:r>
              <a:rPr lang="en-US" sz="2400" dirty="0" smtClean="0">
                <a:cs typeface="Futura Medium" panose="020B0602020204020303" pitchFamily="34" charset="-79"/>
              </a:rPr>
              <a:t>Best practice</a:t>
            </a:r>
          </a:p>
        </p:txBody>
      </p:sp>
      <p:sp>
        <p:nvSpPr>
          <p:cNvPr id="14" name="TextBox 13">
            <a:extLst>
              <a:ext uri="{FF2B5EF4-FFF2-40B4-BE49-F238E27FC236}">
                <a16:creationId xmlns:a16="http://schemas.microsoft.com/office/drawing/2014/main" xmlns="" id="{4057A215-FEA9-6140-A2E5-6686A2537E15}"/>
              </a:ext>
            </a:extLst>
          </p:cNvPr>
          <p:cNvSpPr txBox="1"/>
          <p:nvPr/>
        </p:nvSpPr>
        <p:spPr>
          <a:xfrm>
            <a:off x="9596613" y="845753"/>
            <a:ext cx="2508045" cy="461665"/>
          </a:xfrm>
          <a:prstGeom prst="rect">
            <a:avLst/>
          </a:prstGeom>
          <a:noFill/>
        </p:spPr>
        <p:txBody>
          <a:bodyPr wrap="square" rtlCol="0">
            <a:spAutoFit/>
          </a:bodyPr>
          <a:lstStyle/>
          <a:p>
            <a:r>
              <a:rPr lang="en-US" sz="2400" dirty="0" smtClean="0">
                <a:cs typeface="Futura Medium" panose="020B0602020204020303" pitchFamily="34" charset="-79"/>
              </a:rPr>
              <a:t>Effective meetings</a:t>
            </a:r>
            <a:endParaRPr lang="en-US" sz="2400" dirty="0">
              <a:cs typeface="Futura Medium" panose="020B0602020204020303" pitchFamily="34" charset="-79"/>
            </a:endParaRPr>
          </a:p>
        </p:txBody>
      </p:sp>
      <p:sp>
        <p:nvSpPr>
          <p:cNvPr id="15" name="TextBox 14">
            <a:extLst>
              <a:ext uri="{FF2B5EF4-FFF2-40B4-BE49-F238E27FC236}">
                <a16:creationId xmlns:a16="http://schemas.microsoft.com/office/drawing/2014/main" xmlns="" id="{008D753A-850E-5B42-9F9A-12164C138C07}"/>
              </a:ext>
            </a:extLst>
          </p:cNvPr>
          <p:cNvSpPr txBox="1"/>
          <p:nvPr/>
        </p:nvSpPr>
        <p:spPr>
          <a:xfrm>
            <a:off x="5439275" y="4703526"/>
            <a:ext cx="2323862" cy="830997"/>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Board Members as a team</a:t>
            </a:r>
            <a:endParaRPr lang="en-US" sz="2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082DCD1F-687F-004E-A5ED-3FC8EBC4A8BF}"/>
              </a:ext>
            </a:extLst>
          </p:cNvPr>
          <p:cNvSpPr txBox="1"/>
          <p:nvPr/>
        </p:nvSpPr>
        <p:spPr>
          <a:xfrm>
            <a:off x="5442227" y="2761686"/>
            <a:ext cx="3237749" cy="1569660"/>
          </a:xfrm>
          <a:prstGeom prst="rect">
            <a:avLst/>
          </a:prstGeom>
          <a:noFill/>
        </p:spPr>
        <p:txBody>
          <a:bodyPr wrap="square" rtlCol="0">
            <a:spAutoFit/>
          </a:bodyPr>
          <a:lstStyle/>
          <a:p>
            <a:r>
              <a:rPr lang="en-US" sz="2400" dirty="0" smtClean="0">
                <a:cs typeface="Futura Medium" panose="020B0602020204020303" pitchFamily="34" charset="-79"/>
              </a:rPr>
              <a:t>Internal Benchmarking your service</a:t>
            </a:r>
          </a:p>
          <a:p>
            <a:endParaRPr lang="en-US" sz="2400" dirty="0" smtClean="0">
              <a:cs typeface="Futura Medium" panose="020B0602020204020303" pitchFamily="34" charset="-79"/>
            </a:endParaRPr>
          </a:p>
          <a:p>
            <a:endParaRPr lang="en-US" sz="2400" dirty="0">
              <a:cs typeface="Futura Medium" panose="020B0602020204020303" pitchFamily="34" charset="-79"/>
            </a:endParaRPr>
          </a:p>
        </p:txBody>
      </p:sp>
      <p:pic>
        <p:nvPicPr>
          <p:cNvPr id="3" name="Picture 2" descr="A picture containing drawing&#10;&#10;Description automatically generated">
            <a:extLst>
              <a:ext uri="{FF2B5EF4-FFF2-40B4-BE49-F238E27FC236}">
                <a16:creationId xmlns:a16="http://schemas.microsoft.com/office/drawing/2014/main" xmlns="" id="{6131B2FF-42FC-474C-B538-4E00ABBF49F8}"/>
              </a:ext>
            </a:extLst>
          </p:cNvPr>
          <p:cNvPicPr>
            <a:picLocks noChangeAspect="1"/>
          </p:cNvPicPr>
          <p:nvPr/>
        </p:nvPicPr>
        <p:blipFill>
          <a:blip r:embed="rId3"/>
          <a:stretch>
            <a:fillRect/>
          </a:stretch>
        </p:blipFill>
        <p:spPr>
          <a:xfrm>
            <a:off x="421178" y="5952276"/>
            <a:ext cx="1179560" cy="833537"/>
          </a:xfrm>
          <a:prstGeom prst="rect">
            <a:avLst/>
          </a:prstGeom>
        </p:spPr>
      </p:pic>
      <p:pic>
        <p:nvPicPr>
          <p:cNvPr id="5" name="Picture 4">
            <a:extLst>
              <a:ext uri="{FF2B5EF4-FFF2-40B4-BE49-F238E27FC236}">
                <a16:creationId xmlns:a16="http://schemas.microsoft.com/office/drawing/2014/main" xmlns="" id="{F92FED95-DE1B-46D2-AF6C-085511A7899F}"/>
              </a:ext>
            </a:extLst>
          </p:cNvPr>
          <p:cNvPicPr>
            <a:picLocks noChangeAspect="1"/>
          </p:cNvPicPr>
          <p:nvPr/>
        </p:nvPicPr>
        <p:blipFill>
          <a:blip r:embed="rId4"/>
          <a:stretch>
            <a:fillRect/>
          </a:stretch>
        </p:blipFill>
        <p:spPr>
          <a:xfrm>
            <a:off x="1773745" y="6217824"/>
            <a:ext cx="1978123" cy="302440"/>
          </a:xfrm>
          <a:prstGeom prst="rect">
            <a:avLst/>
          </a:prstGeom>
        </p:spPr>
      </p:pic>
      <p:sp>
        <p:nvSpPr>
          <p:cNvPr id="21" name="Oval 20">
            <a:extLst>
              <a:ext uri="{FF2B5EF4-FFF2-40B4-BE49-F238E27FC236}">
                <a16:creationId xmlns:a16="http://schemas.microsoft.com/office/drawing/2014/main" xmlns="" id="{221E228F-8656-B642-87F6-5C0FF2BCF633}"/>
              </a:ext>
            </a:extLst>
          </p:cNvPr>
          <p:cNvSpPr/>
          <p:nvPr/>
        </p:nvSpPr>
        <p:spPr>
          <a:xfrm>
            <a:off x="4595663" y="4769897"/>
            <a:ext cx="753763" cy="764625"/>
          </a:xfrm>
          <a:prstGeom prst="ellipse">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636438" y="2717214"/>
            <a:ext cx="2100771" cy="461665"/>
          </a:xfrm>
          <a:prstGeom prst="rect">
            <a:avLst/>
          </a:prstGeom>
          <a:noFill/>
        </p:spPr>
        <p:txBody>
          <a:bodyPr wrap="square" rtlCol="0">
            <a:spAutoFit/>
          </a:bodyPr>
          <a:lstStyle/>
          <a:p>
            <a:r>
              <a:rPr lang="en-GB" sz="2400" dirty="0" smtClean="0"/>
              <a:t>Performance</a:t>
            </a:r>
            <a:endParaRPr lang="en-GB" sz="2400" dirty="0"/>
          </a:p>
        </p:txBody>
      </p:sp>
      <p:sp>
        <p:nvSpPr>
          <p:cNvPr id="22" name="Oval 21">
            <a:extLst>
              <a:ext uri="{FF2B5EF4-FFF2-40B4-BE49-F238E27FC236}">
                <a16:creationId xmlns:a16="http://schemas.microsoft.com/office/drawing/2014/main" xmlns="" id="{221E228F-8656-B642-87F6-5C0FF2BCF633}"/>
              </a:ext>
            </a:extLst>
          </p:cNvPr>
          <p:cNvSpPr/>
          <p:nvPr/>
        </p:nvSpPr>
        <p:spPr>
          <a:xfrm>
            <a:off x="8882675" y="4733402"/>
            <a:ext cx="753763" cy="764625"/>
          </a:xfrm>
          <a:prstGeom prst="ellipse">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732320" y="4884881"/>
            <a:ext cx="1862093" cy="461665"/>
          </a:xfrm>
          <a:prstGeom prst="rect">
            <a:avLst/>
          </a:prstGeom>
          <a:noFill/>
        </p:spPr>
        <p:txBody>
          <a:bodyPr wrap="square" rtlCol="0">
            <a:spAutoFit/>
          </a:bodyPr>
          <a:lstStyle/>
          <a:p>
            <a:r>
              <a:rPr lang="en-GB" sz="2400" dirty="0" smtClean="0"/>
              <a:t>Q &amp; A</a:t>
            </a:r>
            <a:endParaRPr lang="en-GB" sz="2400" dirty="0"/>
          </a:p>
        </p:txBody>
      </p:sp>
    </p:spTree>
    <p:extLst>
      <p:ext uri="{BB962C8B-B14F-4D97-AF65-F5344CB8AC3E}">
        <p14:creationId xmlns:p14="http://schemas.microsoft.com/office/powerpoint/2010/main" val="1870278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A791894-BD20-4B50-B2BF-6AE9B2571B1B}"/>
              </a:ext>
            </a:extLst>
          </p:cNvPr>
          <p:cNvSpPr txBox="1"/>
          <p:nvPr/>
        </p:nvSpPr>
        <p:spPr>
          <a:xfrm>
            <a:off x="877331" y="706745"/>
            <a:ext cx="4386647" cy="830997"/>
          </a:xfrm>
          <a:prstGeom prst="rect">
            <a:avLst/>
          </a:prstGeom>
          <a:noFill/>
        </p:spPr>
        <p:txBody>
          <a:bodyPr wrap="square" rtlCol="0">
            <a:spAutoFit/>
          </a:bodyPr>
          <a:lstStyle/>
          <a:p>
            <a:r>
              <a:rPr lang="en-US" sz="2400" dirty="0" smtClean="0">
                <a:latin typeface="Futura Medium" panose="020B0602020204020303" pitchFamily="34" charset="-79"/>
                <a:cs typeface="Futura Medium" panose="020B0602020204020303" pitchFamily="34" charset="-79"/>
              </a:rPr>
              <a:t>Best practice for Boards and Committees </a:t>
            </a:r>
            <a:endParaRPr lang="en-US" sz="2400" dirty="0">
              <a:latin typeface="Futura Medium" panose="020B0602020204020303" pitchFamily="34" charset="-79"/>
              <a:cs typeface="Futura Medium" panose="020B0602020204020303" pitchFamily="34" charset="-79"/>
            </a:endParaRPr>
          </a:p>
        </p:txBody>
      </p:sp>
      <p:sp>
        <p:nvSpPr>
          <p:cNvPr id="7" name="Rectangle 6">
            <a:extLst>
              <a:ext uri="{FF2B5EF4-FFF2-40B4-BE49-F238E27FC236}">
                <a16:creationId xmlns:a16="http://schemas.microsoft.com/office/drawing/2014/main" xmlns="" id="{FB3CEC07-1378-4DA7-9B65-EF909DCA7705}"/>
              </a:ext>
            </a:extLst>
          </p:cNvPr>
          <p:cNvSpPr/>
          <p:nvPr/>
        </p:nvSpPr>
        <p:spPr>
          <a:xfrm>
            <a:off x="5263978" y="920671"/>
            <a:ext cx="6928022" cy="350825"/>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8CC5C0F-659F-4A08-BC07-A0D96C4BD3BF}"/>
              </a:ext>
            </a:extLst>
          </p:cNvPr>
          <p:cNvSpPr/>
          <p:nvPr/>
        </p:nvSpPr>
        <p:spPr>
          <a:xfrm>
            <a:off x="0" y="920672"/>
            <a:ext cx="877331" cy="350825"/>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xmlns="" id="{6F7676C5-4255-45AB-AE39-742D08BED304}"/>
              </a:ext>
            </a:extLst>
          </p:cNvPr>
          <p:cNvPicPr>
            <a:picLocks noChangeAspect="1"/>
          </p:cNvPicPr>
          <p:nvPr/>
        </p:nvPicPr>
        <p:blipFill>
          <a:blip r:embed="rId3"/>
          <a:stretch>
            <a:fillRect/>
          </a:stretch>
        </p:blipFill>
        <p:spPr>
          <a:xfrm>
            <a:off x="287551" y="5963612"/>
            <a:ext cx="1179560" cy="833537"/>
          </a:xfrm>
          <a:prstGeom prst="rect">
            <a:avLst/>
          </a:prstGeom>
        </p:spPr>
      </p:pic>
      <p:pic>
        <p:nvPicPr>
          <p:cNvPr id="4" name="Picture 3">
            <a:extLst>
              <a:ext uri="{FF2B5EF4-FFF2-40B4-BE49-F238E27FC236}">
                <a16:creationId xmlns:a16="http://schemas.microsoft.com/office/drawing/2014/main" xmlns="" id="{B1A2E912-71DD-41AB-B782-4831A92967E2}"/>
              </a:ext>
            </a:extLst>
          </p:cNvPr>
          <p:cNvPicPr>
            <a:picLocks noChangeAspect="1"/>
          </p:cNvPicPr>
          <p:nvPr/>
        </p:nvPicPr>
        <p:blipFill>
          <a:blip r:embed="rId4"/>
          <a:stretch>
            <a:fillRect/>
          </a:stretch>
        </p:blipFill>
        <p:spPr>
          <a:xfrm>
            <a:off x="1771273" y="6227967"/>
            <a:ext cx="1975275" cy="304826"/>
          </a:xfrm>
          <a:prstGeom prst="rect">
            <a:avLst/>
          </a:prstGeom>
        </p:spPr>
      </p:pic>
      <p:sp>
        <p:nvSpPr>
          <p:cNvPr id="3" name="TextBox 2"/>
          <p:cNvSpPr txBox="1"/>
          <p:nvPr/>
        </p:nvSpPr>
        <p:spPr>
          <a:xfrm>
            <a:off x="1017168" y="2799240"/>
            <a:ext cx="8005912" cy="461665"/>
          </a:xfrm>
          <a:prstGeom prst="rect">
            <a:avLst/>
          </a:prstGeom>
          <a:noFill/>
        </p:spPr>
        <p:txBody>
          <a:bodyPr wrap="square" rtlCol="0">
            <a:spAutoFit/>
          </a:bodyPr>
          <a:lstStyle/>
          <a:p>
            <a:r>
              <a:rPr lang="en-GB" sz="2400" dirty="0" smtClean="0"/>
              <a:t>Active Trustees</a:t>
            </a:r>
            <a:endParaRPr lang="en-GB" sz="2400" dirty="0" smtClean="0"/>
          </a:p>
        </p:txBody>
      </p:sp>
      <p:sp>
        <p:nvSpPr>
          <p:cNvPr id="6" name="TextBox 5"/>
          <p:cNvSpPr txBox="1"/>
          <p:nvPr/>
        </p:nvSpPr>
        <p:spPr>
          <a:xfrm>
            <a:off x="1017168" y="1795992"/>
            <a:ext cx="10042718" cy="830997"/>
          </a:xfrm>
          <a:prstGeom prst="rect">
            <a:avLst/>
          </a:prstGeom>
          <a:noFill/>
        </p:spPr>
        <p:txBody>
          <a:bodyPr wrap="square" rtlCol="0">
            <a:spAutoFit/>
          </a:bodyPr>
          <a:lstStyle/>
          <a:p>
            <a:r>
              <a:rPr lang="en-GB" sz="2400" dirty="0" smtClean="0"/>
              <a:t>Credibility – meeting all legal </a:t>
            </a:r>
            <a:r>
              <a:rPr lang="en-GB" sz="2400" dirty="0" smtClean="0"/>
              <a:t>and public duties </a:t>
            </a:r>
          </a:p>
          <a:p>
            <a:r>
              <a:rPr lang="en-GB" sz="2400" dirty="0" smtClean="0"/>
              <a:t>to </a:t>
            </a:r>
            <a:r>
              <a:rPr lang="en-GB" sz="2400" dirty="0" smtClean="0"/>
              <a:t>OSCR and others</a:t>
            </a:r>
            <a:endParaRPr lang="en-GB"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7989" y="3547417"/>
            <a:ext cx="2663304" cy="2663304"/>
          </a:xfrm>
          <a:prstGeom prst="rect">
            <a:avLst/>
          </a:prstGeom>
        </p:spPr>
      </p:pic>
      <p:sp>
        <p:nvSpPr>
          <p:cNvPr id="10" name="TextBox 9"/>
          <p:cNvSpPr txBox="1"/>
          <p:nvPr/>
        </p:nvSpPr>
        <p:spPr>
          <a:xfrm>
            <a:off x="1017168" y="3684896"/>
            <a:ext cx="5260802" cy="461665"/>
          </a:xfrm>
          <a:prstGeom prst="rect">
            <a:avLst/>
          </a:prstGeom>
          <a:noFill/>
        </p:spPr>
        <p:txBody>
          <a:bodyPr wrap="square" rtlCol="0">
            <a:spAutoFit/>
          </a:bodyPr>
          <a:lstStyle/>
          <a:p>
            <a:r>
              <a:rPr lang="en-GB" sz="2400" dirty="0" smtClean="0"/>
              <a:t>Effective systems and processes in place</a:t>
            </a:r>
            <a:endParaRPr lang="en-GB" sz="2400" dirty="0"/>
          </a:p>
        </p:txBody>
      </p:sp>
      <p:sp>
        <p:nvSpPr>
          <p:cNvPr id="11" name="TextBox 10"/>
          <p:cNvSpPr txBox="1"/>
          <p:nvPr/>
        </p:nvSpPr>
        <p:spPr>
          <a:xfrm>
            <a:off x="1017168" y="4462807"/>
            <a:ext cx="5021359" cy="461665"/>
          </a:xfrm>
          <a:prstGeom prst="rect">
            <a:avLst/>
          </a:prstGeom>
          <a:noFill/>
        </p:spPr>
        <p:txBody>
          <a:bodyPr wrap="square" rtlCol="0">
            <a:spAutoFit/>
          </a:bodyPr>
          <a:lstStyle/>
          <a:p>
            <a:r>
              <a:rPr lang="en-GB" sz="2400" dirty="0" smtClean="0"/>
              <a:t>Monitoring and measuring</a:t>
            </a:r>
            <a:endParaRPr lang="en-GB" sz="2400" dirty="0"/>
          </a:p>
        </p:txBody>
      </p:sp>
      <p:sp>
        <p:nvSpPr>
          <p:cNvPr id="12" name="TextBox 11"/>
          <p:cNvSpPr txBox="1"/>
          <p:nvPr/>
        </p:nvSpPr>
        <p:spPr>
          <a:xfrm>
            <a:off x="1017168" y="5114554"/>
            <a:ext cx="5021359" cy="461665"/>
          </a:xfrm>
          <a:prstGeom prst="rect">
            <a:avLst/>
          </a:prstGeom>
          <a:noFill/>
        </p:spPr>
        <p:txBody>
          <a:bodyPr wrap="square" rtlCol="0">
            <a:spAutoFit/>
          </a:bodyPr>
          <a:lstStyle/>
          <a:p>
            <a:r>
              <a:rPr lang="en-GB" sz="2400" dirty="0" smtClean="0"/>
              <a:t>Adaptable</a:t>
            </a:r>
            <a:endParaRPr lang="en-GB" sz="2400" dirty="0"/>
          </a:p>
        </p:txBody>
      </p:sp>
    </p:spTree>
    <p:extLst>
      <p:ext uri="{BB962C8B-B14F-4D97-AF65-F5344CB8AC3E}">
        <p14:creationId xmlns:p14="http://schemas.microsoft.com/office/powerpoint/2010/main" val="2828288427"/>
      </p:ext>
    </p:extLst>
  </p:cSld>
  <p:clrMapOvr>
    <a:masterClrMapping/>
  </p:clrMapOvr>
  <mc:AlternateContent xmlns:mc="http://schemas.openxmlformats.org/markup-compatibility/2006">
    <mc:Choice xmlns:p14="http://schemas.microsoft.com/office/powerpoint/2010/main" Requires="p14">
      <p:transition spd="slow" p14:dur="2000" advTm="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74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25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747CF1C-FFB4-6542-B5CE-C5283EAFD5FA}"/>
              </a:ext>
            </a:extLst>
          </p:cNvPr>
          <p:cNvSpPr/>
          <p:nvPr/>
        </p:nvSpPr>
        <p:spPr>
          <a:xfrm>
            <a:off x="-1" y="1"/>
            <a:ext cx="12192001" cy="2780270"/>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5CDC54A-BCCC-C748-8AF9-FE93863CB17A}"/>
              </a:ext>
            </a:extLst>
          </p:cNvPr>
          <p:cNvSpPr/>
          <p:nvPr/>
        </p:nvSpPr>
        <p:spPr>
          <a:xfrm>
            <a:off x="2796988" y="919032"/>
            <a:ext cx="8139105" cy="5019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5DF8872-ABEB-074C-90E9-1BB0820B3B26}"/>
              </a:ext>
            </a:extLst>
          </p:cNvPr>
          <p:cNvSpPr txBox="1"/>
          <p:nvPr/>
        </p:nvSpPr>
        <p:spPr>
          <a:xfrm>
            <a:off x="5481919" y="1761551"/>
            <a:ext cx="5584860" cy="646331"/>
          </a:xfrm>
          <a:prstGeom prst="rect">
            <a:avLst/>
          </a:prstGeom>
          <a:noFill/>
        </p:spPr>
        <p:txBody>
          <a:bodyPr wrap="square" rtlCol="0">
            <a:spAutoFit/>
          </a:bodyPr>
          <a:lstStyle/>
          <a:p>
            <a:pPr algn="ctr"/>
            <a:r>
              <a:rPr lang="en-US" sz="3600" dirty="0" smtClean="0">
                <a:latin typeface="Futura Medium" panose="020B0602020204020303" pitchFamily="34" charset="-79"/>
                <a:cs typeface="Futura Medium" panose="020B0602020204020303" pitchFamily="34" charset="-79"/>
              </a:rPr>
              <a:t>Internal Benchmarking</a:t>
            </a:r>
            <a:endParaRPr lang="en-US" sz="3600" dirty="0">
              <a:latin typeface="Futura Medium" panose="020B0602020204020303" pitchFamily="34" charset="-79"/>
              <a:cs typeface="Futura Medium" panose="020B0602020204020303" pitchFamily="34" charset="-79"/>
            </a:endParaRPr>
          </a:p>
        </p:txBody>
      </p:sp>
      <p:sp>
        <p:nvSpPr>
          <p:cNvPr id="8" name="TextBox 7">
            <a:extLst>
              <a:ext uri="{FF2B5EF4-FFF2-40B4-BE49-F238E27FC236}">
                <a16:creationId xmlns:a16="http://schemas.microsoft.com/office/drawing/2014/main" xmlns="" id="{20858B06-568C-824F-9792-EB5A64E13C3A}"/>
              </a:ext>
            </a:extLst>
          </p:cNvPr>
          <p:cNvSpPr txBox="1"/>
          <p:nvPr/>
        </p:nvSpPr>
        <p:spPr>
          <a:xfrm>
            <a:off x="6509982" y="2801307"/>
            <a:ext cx="4295425" cy="2308324"/>
          </a:xfrm>
          <a:prstGeom prst="rect">
            <a:avLst/>
          </a:prstGeom>
          <a:noFill/>
        </p:spPr>
        <p:txBody>
          <a:bodyPr wrap="square" rtlCol="0">
            <a:spAutoFit/>
          </a:bodyPr>
          <a:lstStyle/>
          <a:p>
            <a:r>
              <a:rPr lang="en-US" sz="3600" b="1" dirty="0" smtClean="0">
                <a:latin typeface="Futura Medium" panose="020B0602020204020303" pitchFamily="34" charset="-79"/>
                <a:cs typeface="Futura Medium" panose="020B0602020204020303" pitchFamily="34" charset="-79"/>
              </a:rPr>
              <a:t>How to do it.</a:t>
            </a:r>
          </a:p>
          <a:p>
            <a:r>
              <a:rPr lang="en-US" sz="3600" b="1" dirty="0" smtClean="0">
                <a:latin typeface="Futura Medium" panose="020B0602020204020303" pitchFamily="34" charset="-79"/>
                <a:cs typeface="Futura Medium" panose="020B0602020204020303" pitchFamily="34" charset="-79"/>
              </a:rPr>
              <a:t>Why do it?</a:t>
            </a:r>
          </a:p>
          <a:p>
            <a:r>
              <a:rPr lang="en-US" sz="3600" b="1" dirty="0" smtClean="0">
                <a:latin typeface="Futura Medium" panose="020B0602020204020303" pitchFamily="34" charset="-79"/>
                <a:cs typeface="Futura Medium" panose="020B0602020204020303" pitchFamily="34" charset="-79"/>
              </a:rPr>
              <a:t>Pitfalls</a:t>
            </a:r>
          </a:p>
          <a:p>
            <a:r>
              <a:rPr lang="en-US" sz="3600" b="1" dirty="0" smtClean="0">
                <a:latin typeface="Futura Medium" panose="020B0602020204020303" pitchFamily="34" charset="-79"/>
                <a:cs typeface="Futura Medium" panose="020B0602020204020303" pitchFamily="34" charset="-79"/>
              </a:rPr>
              <a:t>What then…?</a:t>
            </a:r>
            <a:endParaRPr lang="en-US" sz="3600" b="1" dirty="0">
              <a:latin typeface="Futura Medium" panose="020B0602020204020303" pitchFamily="34" charset="-79"/>
              <a:cs typeface="Futura Medium" panose="020B0602020204020303" pitchFamily="34" charset="-79"/>
            </a:endParaRPr>
          </a:p>
        </p:txBody>
      </p:sp>
      <p:pic>
        <p:nvPicPr>
          <p:cNvPr id="2" name="Picture 1" descr="A picture containing drawing&#10;&#10;Description automatically generated">
            <a:extLst>
              <a:ext uri="{FF2B5EF4-FFF2-40B4-BE49-F238E27FC236}">
                <a16:creationId xmlns:a16="http://schemas.microsoft.com/office/drawing/2014/main" xmlns="" id="{E3BDB2AD-4FB3-4FEF-86EE-8ACBFA2DC89C}"/>
              </a:ext>
            </a:extLst>
          </p:cNvPr>
          <p:cNvPicPr>
            <a:picLocks noChangeAspect="1"/>
          </p:cNvPicPr>
          <p:nvPr/>
        </p:nvPicPr>
        <p:blipFill>
          <a:blip r:embed="rId2"/>
          <a:stretch>
            <a:fillRect/>
          </a:stretch>
        </p:blipFill>
        <p:spPr>
          <a:xfrm>
            <a:off x="174838" y="6024463"/>
            <a:ext cx="1179560" cy="833537"/>
          </a:xfrm>
          <a:prstGeom prst="rect">
            <a:avLst/>
          </a:prstGeom>
        </p:spPr>
      </p:pic>
      <p:pic>
        <p:nvPicPr>
          <p:cNvPr id="10" name="Picture 9">
            <a:extLst>
              <a:ext uri="{FF2B5EF4-FFF2-40B4-BE49-F238E27FC236}">
                <a16:creationId xmlns:a16="http://schemas.microsoft.com/office/drawing/2014/main" xmlns="" id="{48C55194-FB24-40EA-AF0F-8852B4CEFADC}"/>
              </a:ext>
            </a:extLst>
          </p:cNvPr>
          <p:cNvPicPr>
            <a:picLocks noChangeAspect="1"/>
          </p:cNvPicPr>
          <p:nvPr/>
        </p:nvPicPr>
        <p:blipFill>
          <a:blip r:embed="rId3"/>
          <a:stretch>
            <a:fillRect/>
          </a:stretch>
        </p:blipFill>
        <p:spPr>
          <a:xfrm>
            <a:off x="1742993" y="6288818"/>
            <a:ext cx="1975275" cy="3048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9" y="783723"/>
            <a:ext cx="5240740" cy="5240740"/>
          </a:xfrm>
          <a:prstGeom prst="rect">
            <a:avLst/>
          </a:prstGeom>
        </p:spPr>
      </p:pic>
    </p:spTree>
    <p:extLst>
      <p:ext uri="{BB962C8B-B14F-4D97-AF65-F5344CB8AC3E}">
        <p14:creationId xmlns:p14="http://schemas.microsoft.com/office/powerpoint/2010/main" val="2222944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A791894-BD20-4B50-B2BF-6AE9B2571B1B}"/>
              </a:ext>
            </a:extLst>
          </p:cNvPr>
          <p:cNvSpPr txBox="1"/>
          <p:nvPr/>
        </p:nvSpPr>
        <p:spPr>
          <a:xfrm>
            <a:off x="937638" y="706745"/>
            <a:ext cx="4326340" cy="461665"/>
          </a:xfrm>
          <a:prstGeom prst="rect">
            <a:avLst/>
          </a:prstGeom>
          <a:noFill/>
        </p:spPr>
        <p:txBody>
          <a:bodyPr wrap="square" rtlCol="0">
            <a:spAutoFit/>
          </a:bodyPr>
          <a:lstStyle/>
          <a:p>
            <a:r>
              <a:rPr lang="en-US" sz="2400" dirty="0" smtClean="0">
                <a:latin typeface="Futura Medium" panose="020B0602020204020303" pitchFamily="34" charset="-79"/>
                <a:cs typeface="Futura Medium" panose="020B0602020204020303" pitchFamily="34" charset="-79"/>
              </a:rPr>
              <a:t>Board Members as a Team</a:t>
            </a:r>
            <a:endParaRPr lang="en-US" sz="2400" dirty="0">
              <a:latin typeface="Futura Medium" panose="020B0602020204020303" pitchFamily="34" charset="-79"/>
              <a:cs typeface="Futura Medium" panose="020B0602020204020303" pitchFamily="34" charset="-79"/>
            </a:endParaRPr>
          </a:p>
        </p:txBody>
      </p:sp>
      <p:sp>
        <p:nvSpPr>
          <p:cNvPr id="7" name="Rectangle 6">
            <a:extLst>
              <a:ext uri="{FF2B5EF4-FFF2-40B4-BE49-F238E27FC236}">
                <a16:creationId xmlns:a16="http://schemas.microsoft.com/office/drawing/2014/main" xmlns="" id="{FB3CEC07-1378-4DA7-9B65-EF909DCA7705}"/>
              </a:ext>
            </a:extLst>
          </p:cNvPr>
          <p:cNvSpPr/>
          <p:nvPr/>
        </p:nvSpPr>
        <p:spPr>
          <a:xfrm>
            <a:off x="5263978" y="920671"/>
            <a:ext cx="6928022" cy="350825"/>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8CC5C0F-659F-4A08-BC07-A0D96C4BD3BF}"/>
              </a:ext>
            </a:extLst>
          </p:cNvPr>
          <p:cNvSpPr/>
          <p:nvPr/>
        </p:nvSpPr>
        <p:spPr>
          <a:xfrm>
            <a:off x="0" y="920672"/>
            <a:ext cx="877331" cy="350825"/>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xmlns="" id="{6F7676C5-4255-45AB-AE39-742D08BED304}"/>
              </a:ext>
            </a:extLst>
          </p:cNvPr>
          <p:cNvPicPr>
            <a:picLocks noChangeAspect="1"/>
          </p:cNvPicPr>
          <p:nvPr/>
        </p:nvPicPr>
        <p:blipFill>
          <a:blip r:embed="rId3"/>
          <a:stretch>
            <a:fillRect/>
          </a:stretch>
        </p:blipFill>
        <p:spPr>
          <a:xfrm>
            <a:off x="287551" y="5963612"/>
            <a:ext cx="1179560" cy="833537"/>
          </a:xfrm>
          <a:prstGeom prst="rect">
            <a:avLst/>
          </a:prstGeom>
        </p:spPr>
      </p:pic>
      <p:pic>
        <p:nvPicPr>
          <p:cNvPr id="4" name="Picture 3">
            <a:extLst>
              <a:ext uri="{FF2B5EF4-FFF2-40B4-BE49-F238E27FC236}">
                <a16:creationId xmlns:a16="http://schemas.microsoft.com/office/drawing/2014/main" xmlns="" id="{B1A2E912-71DD-41AB-B782-4831A92967E2}"/>
              </a:ext>
            </a:extLst>
          </p:cNvPr>
          <p:cNvPicPr>
            <a:picLocks noChangeAspect="1"/>
          </p:cNvPicPr>
          <p:nvPr/>
        </p:nvPicPr>
        <p:blipFill>
          <a:blip r:embed="rId4"/>
          <a:stretch>
            <a:fillRect/>
          </a:stretch>
        </p:blipFill>
        <p:spPr>
          <a:xfrm>
            <a:off x="1771273" y="6227967"/>
            <a:ext cx="1975275" cy="304826"/>
          </a:xfrm>
          <a:prstGeom prst="rect">
            <a:avLst/>
          </a:prstGeom>
        </p:spPr>
      </p:pic>
      <p:sp>
        <p:nvSpPr>
          <p:cNvPr id="2" name="TextBox 1"/>
          <p:cNvSpPr txBox="1"/>
          <p:nvPr/>
        </p:nvSpPr>
        <p:spPr>
          <a:xfrm>
            <a:off x="937638" y="1565038"/>
            <a:ext cx="8652680" cy="4801314"/>
          </a:xfrm>
          <a:prstGeom prst="rect">
            <a:avLst/>
          </a:prstGeom>
          <a:noFill/>
        </p:spPr>
        <p:txBody>
          <a:bodyPr wrap="square" rtlCol="0">
            <a:spAutoFit/>
          </a:bodyPr>
          <a:lstStyle/>
          <a:p>
            <a:r>
              <a:rPr lang="en-GB" sz="4800" dirty="0" smtClean="0"/>
              <a:t>Roles and </a:t>
            </a:r>
          </a:p>
          <a:p>
            <a:r>
              <a:rPr lang="en-GB" sz="4800" dirty="0" smtClean="0"/>
              <a:t>relationships</a:t>
            </a:r>
            <a:endParaRPr lang="en-GB" sz="4800" dirty="0"/>
          </a:p>
          <a:p>
            <a:endParaRPr lang="en-GB" sz="4800" dirty="0" smtClean="0"/>
          </a:p>
          <a:p>
            <a:endParaRPr lang="en-GB" sz="4800" dirty="0" smtClean="0"/>
          </a:p>
          <a:p>
            <a:endParaRPr lang="en-GB" sz="4800" dirty="0" smtClean="0"/>
          </a:p>
          <a:p>
            <a:endParaRPr lang="en-GB" sz="4800" dirty="0" smtClean="0"/>
          </a:p>
          <a:p>
            <a:endParaRPr lang="en-GB" dirty="0"/>
          </a:p>
        </p:txBody>
      </p:sp>
      <p:sp>
        <p:nvSpPr>
          <p:cNvPr id="3" name="TextBox 2"/>
          <p:cNvSpPr txBox="1"/>
          <p:nvPr/>
        </p:nvSpPr>
        <p:spPr>
          <a:xfrm>
            <a:off x="4230806" y="1537742"/>
            <a:ext cx="7560860" cy="830997"/>
          </a:xfrm>
          <a:prstGeom prst="rect">
            <a:avLst/>
          </a:prstGeom>
          <a:noFill/>
        </p:spPr>
        <p:txBody>
          <a:bodyPr wrap="square" rtlCol="0">
            <a:spAutoFit/>
          </a:bodyPr>
          <a:lstStyle/>
          <a:p>
            <a:pPr algn="ctr"/>
            <a:r>
              <a:rPr lang="en-GB" sz="4800" dirty="0" smtClean="0">
                <a:solidFill>
                  <a:srgbClr val="7030A0"/>
                </a:solidFill>
              </a:rPr>
              <a:t>Good communication</a:t>
            </a:r>
            <a:endParaRPr lang="en-GB" sz="4800" dirty="0">
              <a:solidFill>
                <a:srgbClr val="7030A0"/>
              </a:solidFill>
            </a:endParaRPr>
          </a:p>
        </p:txBody>
      </p:sp>
      <p:sp>
        <p:nvSpPr>
          <p:cNvPr id="6" name="TextBox 5"/>
          <p:cNvSpPr txBox="1"/>
          <p:nvPr/>
        </p:nvSpPr>
        <p:spPr>
          <a:xfrm>
            <a:off x="4326340" y="3111690"/>
            <a:ext cx="7465326" cy="830997"/>
          </a:xfrm>
          <a:prstGeom prst="rect">
            <a:avLst/>
          </a:prstGeom>
          <a:noFill/>
        </p:spPr>
        <p:txBody>
          <a:bodyPr wrap="square" rtlCol="0">
            <a:spAutoFit/>
          </a:bodyPr>
          <a:lstStyle/>
          <a:p>
            <a:pPr algn="ctr"/>
            <a:r>
              <a:rPr lang="en-GB" sz="4800" dirty="0" smtClean="0">
                <a:solidFill>
                  <a:srgbClr val="7030A0"/>
                </a:solidFill>
              </a:rPr>
              <a:t>Conflict management</a:t>
            </a:r>
            <a:endParaRPr lang="en-GB" sz="4800" dirty="0">
              <a:solidFill>
                <a:srgbClr val="7030A0"/>
              </a:solidFill>
            </a:endParaRPr>
          </a:p>
        </p:txBody>
      </p:sp>
      <p:sp>
        <p:nvSpPr>
          <p:cNvPr id="8" name="TextBox 7"/>
          <p:cNvSpPr txBox="1"/>
          <p:nvPr/>
        </p:nvSpPr>
        <p:spPr>
          <a:xfrm>
            <a:off x="4599296" y="4589018"/>
            <a:ext cx="7069540" cy="1477328"/>
          </a:xfrm>
          <a:prstGeom prst="rect">
            <a:avLst/>
          </a:prstGeom>
          <a:noFill/>
        </p:spPr>
        <p:txBody>
          <a:bodyPr wrap="square" rtlCol="0">
            <a:spAutoFit/>
          </a:bodyPr>
          <a:lstStyle/>
          <a:p>
            <a:endParaRPr lang="en-GB" dirty="0" smtClean="0">
              <a:solidFill>
                <a:srgbClr val="7030A0"/>
              </a:solidFill>
            </a:endParaRPr>
          </a:p>
          <a:p>
            <a:pPr algn="ctr"/>
            <a:r>
              <a:rPr lang="en-GB" sz="5400" dirty="0" smtClean="0">
                <a:solidFill>
                  <a:srgbClr val="7030A0"/>
                </a:solidFill>
              </a:rPr>
              <a:t>Team building</a:t>
            </a:r>
          </a:p>
          <a:p>
            <a:pPr algn="ctr"/>
            <a:endParaRPr lang="en-GB" dirty="0">
              <a:solidFill>
                <a:srgbClr val="7030A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956" y="2996821"/>
            <a:ext cx="2800350" cy="2800350"/>
          </a:xfrm>
          <a:prstGeom prst="rect">
            <a:avLst/>
          </a:prstGeom>
        </p:spPr>
      </p:pic>
    </p:spTree>
    <p:extLst>
      <p:ext uri="{BB962C8B-B14F-4D97-AF65-F5344CB8AC3E}">
        <p14:creationId xmlns:p14="http://schemas.microsoft.com/office/powerpoint/2010/main" val="2696720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1249"/>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A791894-BD20-4B50-B2BF-6AE9B2571B1B}"/>
              </a:ext>
            </a:extLst>
          </p:cNvPr>
          <p:cNvSpPr txBox="1"/>
          <p:nvPr/>
        </p:nvSpPr>
        <p:spPr>
          <a:xfrm>
            <a:off x="877331" y="706745"/>
            <a:ext cx="4478441" cy="646331"/>
          </a:xfrm>
          <a:prstGeom prst="rect">
            <a:avLst/>
          </a:prstGeom>
          <a:noFill/>
        </p:spPr>
        <p:txBody>
          <a:bodyPr wrap="square" rtlCol="0">
            <a:spAutoFit/>
          </a:bodyPr>
          <a:lstStyle/>
          <a:p>
            <a:r>
              <a:rPr lang="en-US" sz="3600" dirty="0" smtClean="0">
                <a:latin typeface="Futura Medium" panose="020B0602020204020303" pitchFamily="34" charset="-79"/>
                <a:cs typeface="Futura Medium" panose="020B0602020204020303" pitchFamily="34" charset="-79"/>
              </a:rPr>
              <a:t>Effective meetings</a:t>
            </a:r>
            <a:endParaRPr lang="en-US" sz="3600" dirty="0">
              <a:latin typeface="Futura Medium" panose="020B0602020204020303" pitchFamily="34" charset="-79"/>
              <a:cs typeface="Futura Medium" panose="020B0602020204020303" pitchFamily="34" charset="-79"/>
            </a:endParaRPr>
          </a:p>
        </p:txBody>
      </p:sp>
      <p:sp>
        <p:nvSpPr>
          <p:cNvPr id="7" name="Rectangle 6">
            <a:extLst>
              <a:ext uri="{FF2B5EF4-FFF2-40B4-BE49-F238E27FC236}">
                <a16:creationId xmlns:a16="http://schemas.microsoft.com/office/drawing/2014/main" xmlns="" id="{FB3CEC07-1378-4DA7-9B65-EF909DCA7705}"/>
              </a:ext>
            </a:extLst>
          </p:cNvPr>
          <p:cNvSpPr/>
          <p:nvPr/>
        </p:nvSpPr>
        <p:spPr>
          <a:xfrm>
            <a:off x="5263978" y="920671"/>
            <a:ext cx="6928022" cy="350825"/>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8CC5C0F-659F-4A08-BC07-A0D96C4BD3BF}"/>
              </a:ext>
            </a:extLst>
          </p:cNvPr>
          <p:cNvSpPr/>
          <p:nvPr/>
        </p:nvSpPr>
        <p:spPr>
          <a:xfrm>
            <a:off x="0" y="920672"/>
            <a:ext cx="877331" cy="350825"/>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xmlns="" id="{6F7676C5-4255-45AB-AE39-742D08BED304}"/>
              </a:ext>
            </a:extLst>
          </p:cNvPr>
          <p:cNvPicPr>
            <a:picLocks noChangeAspect="1"/>
          </p:cNvPicPr>
          <p:nvPr/>
        </p:nvPicPr>
        <p:blipFill>
          <a:blip r:embed="rId3"/>
          <a:stretch>
            <a:fillRect/>
          </a:stretch>
        </p:blipFill>
        <p:spPr>
          <a:xfrm>
            <a:off x="287551" y="5963612"/>
            <a:ext cx="1179560" cy="833537"/>
          </a:xfrm>
          <a:prstGeom prst="rect">
            <a:avLst/>
          </a:prstGeom>
        </p:spPr>
      </p:pic>
      <p:pic>
        <p:nvPicPr>
          <p:cNvPr id="4" name="Picture 3">
            <a:extLst>
              <a:ext uri="{FF2B5EF4-FFF2-40B4-BE49-F238E27FC236}">
                <a16:creationId xmlns:a16="http://schemas.microsoft.com/office/drawing/2014/main" xmlns="" id="{B1A2E912-71DD-41AB-B782-4831A92967E2}"/>
              </a:ext>
            </a:extLst>
          </p:cNvPr>
          <p:cNvPicPr>
            <a:picLocks noChangeAspect="1"/>
          </p:cNvPicPr>
          <p:nvPr/>
        </p:nvPicPr>
        <p:blipFill>
          <a:blip r:embed="rId4"/>
          <a:stretch>
            <a:fillRect/>
          </a:stretch>
        </p:blipFill>
        <p:spPr>
          <a:xfrm>
            <a:off x="1771273" y="6227967"/>
            <a:ext cx="1975275" cy="304826"/>
          </a:xfrm>
          <a:prstGeom prst="rect">
            <a:avLst/>
          </a:prstGeom>
        </p:spPr>
      </p:pic>
      <p:sp>
        <p:nvSpPr>
          <p:cNvPr id="3" name="TextBox 2"/>
          <p:cNvSpPr txBox="1"/>
          <p:nvPr/>
        </p:nvSpPr>
        <p:spPr>
          <a:xfrm>
            <a:off x="573314" y="1341987"/>
            <a:ext cx="6429828" cy="830997"/>
          </a:xfrm>
          <a:prstGeom prst="rect">
            <a:avLst/>
          </a:prstGeom>
          <a:noFill/>
        </p:spPr>
        <p:txBody>
          <a:bodyPr wrap="square" rtlCol="0">
            <a:spAutoFit/>
          </a:bodyPr>
          <a:lstStyle/>
          <a:p>
            <a:r>
              <a:rPr lang="en-GB" sz="4800" dirty="0" smtClean="0">
                <a:solidFill>
                  <a:srgbClr val="7030A0"/>
                </a:solidFill>
              </a:rPr>
              <a:t>Timely</a:t>
            </a:r>
            <a:endParaRPr lang="en-GB" sz="4800" dirty="0">
              <a:solidFill>
                <a:srgbClr val="7030A0"/>
              </a:solidFill>
            </a:endParaRPr>
          </a:p>
        </p:txBody>
      </p:sp>
      <p:sp>
        <p:nvSpPr>
          <p:cNvPr id="6" name="TextBox 5"/>
          <p:cNvSpPr txBox="1"/>
          <p:nvPr/>
        </p:nvSpPr>
        <p:spPr>
          <a:xfrm>
            <a:off x="573314" y="2219192"/>
            <a:ext cx="4804229" cy="830997"/>
          </a:xfrm>
          <a:prstGeom prst="rect">
            <a:avLst/>
          </a:prstGeom>
          <a:noFill/>
        </p:spPr>
        <p:txBody>
          <a:bodyPr wrap="square" rtlCol="0">
            <a:spAutoFit/>
          </a:bodyPr>
          <a:lstStyle/>
          <a:p>
            <a:r>
              <a:rPr lang="en-GB" sz="4800" dirty="0" smtClean="0">
                <a:solidFill>
                  <a:srgbClr val="7030A0"/>
                </a:solidFill>
              </a:rPr>
              <a:t>Regular</a:t>
            </a:r>
            <a:endParaRPr lang="en-GB" sz="4800" dirty="0">
              <a:solidFill>
                <a:srgbClr val="7030A0"/>
              </a:solidFill>
            </a:endParaRPr>
          </a:p>
        </p:txBody>
      </p:sp>
      <p:sp>
        <p:nvSpPr>
          <p:cNvPr id="8" name="TextBox 7"/>
          <p:cNvSpPr txBox="1"/>
          <p:nvPr/>
        </p:nvSpPr>
        <p:spPr>
          <a:xfrm>
            <a:off x="521647" y="3110114"/>
            <a:ext cx="6473371" cy="830997"/>
          </a:xfrm>
          <a:prstGeom prst="rect">
            <a:avLst/>
          </a:prstGeom>
          <a:noFill/>
        </p:spPr>
        <p:txBody>
          <a:bodyPr wrap="square" rtlCol="0">
            <a:spAutoFit/>
          </a:bodyPr>
          <a:lstStyle/>
          <a:p>
            <a:r>
              <a:rPr lang="en-GB" sz="4800" dirty="0" smtClean="0">
                <a:solidFill>
                  <a:srgbClr val="7030A0"/>
                </a:solidFill>
              </a:rPr>
              <a:t>Focussed - strategic</a:t>
            </a:r>
            <a:endParaRPr lang="en-GB" sz="4800" dirty="0">
              <a:solidFill>
                <a:srgbClr val="7030A0"/>
              </a:solidFill>
            </a:endParaRPr>
          </a:p>
        </p:txBody>
      </p:sp>
      <p:sp>
        <p:nvSpPr>
          <p:cNvPr id="10" name="TextBox 9"/>
          <p:cNvSpPr txBox="1"/>
          <p:nvPr/>
        </p:nvSpPr>
        <p:spPr>
          <a:xfrm>
            <a:off x="521648" y="3987319"/>
            <a:ext cx="6473371" cy="830997"/>
          </a:xfrm>
          <a:prstGeom prst="rect">
            <a:avLst/>
          </a:prstGeom>
          <a:noFill/>
        </p:spPr>
        <p:txBody>
          <a:bodyPr wrap="square" rtlCol="0">
            <a:spAutoFit/>
          </a:bodyPr>
          <a:lstStyle/>
          <a:p>
            <a:r>
              <a:rPr lang="en-GB" sz="4800" dirty="0" smtClean="0">
                <a:solidFill>
                  <a:srgbClr val="7030A0"/>
                </a:solidFill>
              </a:rPr>
              <a:t>Actions</a:t>
            </a:r>
            <a:endParaRPr lang="en-GB" sz="4800" dirty="0">
              <a:solidFill>
                <a:srgbClr val="7030A0"/>
              </a:solidFill>
            </a:endParaRPr>
          </a:p>
        </p:txBody>
      </p:sp>
      <p:sp>
        <p:nvSpPr>
          <p:cNvPr id="11" name="TextBox 10"/>
          <p:cNvSpPr txBox="1"/>
          <p:nvPr/>
        </p:nvSpPr>
        <p:spPr>
          <a:xfrm>
            <a:off x="521647" y="4870864"/>
            <a:ext cx="5442857" cy="830997"/>
          </a:xfrm>
          <a:prstGeom prst="rect">
            <a:avLst/>
          </a:prstGeom>
          <a:noFill/>
        </p:spPr>
        <p:txBody>
          <a:bodyPr wrap="square" rtlCol="0">
            <a:spAutoFit/>
          </a:bodyPr>
          <a:lstStyle/>
          <a:p>
            <a:r>
              <a:rPr lang="en-GB" sz="4800" dirty="0" smtClean="0">
                <a:solidFill>
                  <a:srgbClr val="7030A0"/>
                </a:solidFill>
              </a:rPr>
              <a:t>Minutes</a:t>
            </a:r>
            <a:endParaRPr lang="en-GB" sz="4800" dirty="0">
              <a:solidFill>
                <a:srgbClr val="7030A0"/>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705" y="1247194"/>
            <a:ext cx="5811700" cy="5811700"/>
          </a:xfrm>
          <a:prstGeom prst="rect">
            <a:avLst/>
          </a:prstGeom>
        </p:spPr>
      </p:pic>
    </p:spTree>
    <p:extLst>
      <p:ext uri="{BB962C8B-B14F-4D97-AF65-F5344CB8AC3E}">
        <p14:creationId xmlns:p14="http://schemas.microsoft.com/office/powerpoint/2010/main" val="2607927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999"/>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500"/>
                                        <p:tgtEl>
                                          <p:spTgt spid="11"/>
                                        </p:tgtEl>
                                      </p:cBhvr>
                                    </p:animEffect>
                                    <p:anim calcmode="lin" valueType="num">
                                      <p:cBhvr>
                                        <p:cTn id="27" dur="1500" fill="hold"/>
                                        <p:tgtEl>
                                          <p:spTgt spid="11"/>
                                        </p:tgtEl>
                                        <p:attrNameLst>
                                          <p:attrName>ppt_x</p:attrName>
                                        </p:attrNameLst>
                                      </p:cBhvr>
                                      <p:tavLst>
                                        <p:tav tm="0">
                                          <p:val>
                                            <p:strVal val="#ppt_x"/>
                                          </p:val>
                                        </p:tav>
                                        <p:tav tm="100000">
                                          <p:val>
                                            <p:strVal val="#ppt_x"/>
                                          </p:val>
                                        </p:tav>
                                      </p:tavLst>
                                    </p:anim>
                                    <p:anim calcmode="lin" valueType="num">
                                      <p:cBhvr>
                                        <p:cTn id="28"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B3CEC07-1378-4DA7-9B65-EF909DCA7705}"/>
              </a:ext>
            </a:extLst>
          </p:cNvPr>
          <p:cNvSpPr/>
          <p:nvPr/>
        </p:nvSpPr>
        <p:spPr>
          <a:xfrm>
            <a:off x="5263978" y="920671"/>
            <a:ext cx="6928022" cy="350825"/>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8CC5C0F-659F-4A08-BC07-A0D96C4BD3BF}"/>
              </a:ext>
            </a:extLst>
          </p:cNvPr>
          <p:cNvSpPr/>
          <p:nvPr/>
        </p:nvSpPr>
        <p:spPr>
          <a:xfrm>
            <a:off x="0" y="920672"/>
            <a:ext cx="877331" cy="350825"/>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xmlns="" id="{6F7676C5-4255-45AB-AE39-742D08BED304}"/>
              </a:ext>
            </a:extLst>
          </p:cNvPr>
          <p:cNvPicPr>
            <a:picLocks noChangeAspect="1"/>
          </p:cNvPicPr>
          <p:nvPr/>
        </p:nvPicPr>
        <p:blipFill>
          <a:blip r:embed="rId3"/>
          <a:stretch>
            <a:fillRect/>
          </a:stretch>
        </p:blipFill>
        <p:spPr>
          <a:xfrm>
            <a:off x="287551" y="5963612"/>
            <a:ext cx="1179560" cy="833537"/>
          </a:xfrm>
          <a:prstGeom prst="rect">
            <a:avLst/>
          </a:prstGeom>
        </p:spPr>
      </p:pic>
      <p:pic>
        <p:nvPicPr>
          <p:cNvPr id="4" name="Picture 3">
            <a:extLst>
              <a:ext uri="{FF2B5EF4-FFF2-40B4-BE49-F238E27FC236}">
                <a16:creationId xmlns:a16="http://schemas.microsoft.com/office/drawing/2014/main" xmlns="" id="{B1A2E912-71DD-41AB-B782-4831A92967E2}"/>
              </a:ext>
            </a:extLst>
          </p:cNvPr>
          <p:cNvPicPr>
            <a:picLocks noChangeAspect="1"/>
          </p:cNvPicPr>
          <p:nvPr/>
        </p:nvPicPr>
        <p:blipFill>
          <a:blip r:embed="rId4"/>
          <a:stretch>
            <a:fillRect/>
          </a:stretch>
        </p:blipFill>
        <p:spPr>
          <a:xfrm>
            <a:off x="1771273" y="6227967"/>
            <a:ext cx="1975275" cy="304826"/>
          </a:xfrm>
          <a:prstGeom prst="rect">
            <a:avLst/>
          </a:prstGeom>
        </p:spPr>
      </p:pic>
      <p:sp>
        <p:nvSpPr>
          <p:cNvPr id="6" name="TextBox 5"/>
          <p:cNvSpPr txBox="1"/>
          <p:nvPr/>
        </p:nvSpPr>
        <p:spPr>
          <a:xfrm>
            <a:off x="1023582" y="1642101"/>
            <a:ext cx="6032222" cy="830997"/>
          </a:xfrm>
          <a:prstGeom prst="rect">
            <a:avLst/>
          </a:prstGeom>
          <a:noFill/>
        </p:spPr>
        <p:txBody>
          <a:bodyPr wrap="square" rtlCol="0">
            <a:spAutoFit/>
          </a:bodyPr>
          <a:lstStyle/>
          <a:p>
            <a:r>
              <a:rPr lang="en-GB" sz="4800" dirty="0" smtClean="0"/>
              <a:t>Appraisals</a:t>
            </a:r>
            <a:endParaRPr lang="en-GB" sz="4800" dirty="0" smtClean="0"/>
          </a:p>
        </p:txBody>
      </p:sp>
      <p:sp>
        <p:nvSpPr>
          <p:cNvPr id="8" name="TextBox 7"/>
          <p:cNvSpPr txBox="1"/>
          <p:nvPr/>
        </p:nvSpPr>
        <p:spPr>
          <a:xfrm>
            <a:off x="1023582" y="2614830"/>
            <a:ext cx="6860910" cy="830997"/>
          </a:xfrm>
          <a:prstGeom prst="rect">
            <a:avLst/>
          </a:prstGeom>
          <a:noFill/>
        </p:spPr>
        <p:txBody>
          <a:bodyPr wrap="square" rtlCol="0">
            <a:spAutoFit/>
          </a:bodyPr>
          <a:lstStyle/>
          <a:p>
            <a:r>
              <a:rPr lang="en-GB" sz="4800" dirty="0" smtClean="0"/>
              <a:t>Audits</a:t>
            </a:r>
            <a:endParaRPr lang="en-GB" sz="4800" dirty="0" smtClean="0"/>
          </a:p>
        </p:txBody>
      </p:sp>
      <p:sp>
        <p:nvSpPr>
          <p:cNvPr id="10" name="TextBox 9"/>
          <p:cNvSpPr txBox="1"/>
          <p:nvPr/>
        </p:nvSpPr>
        <p:spPr>
          <a:xfrm>
            <a:off x="1023582" y="3554848"/>
            <a:ext cx="6033596" cy="830997"/>
          </a:xfrm>
          <a:prstGeom prst="rect">
            <a:avLst/>
          </a:prstGeom>
          <a:noFill/>
        </p:spPr>
        <p:txBody>
          <a:bodyPr wrap="square" rtlCol="0">
            <a:spAutoFit/>
          </a:bodyPr>
          <a:lstStyle/>
          <a:p>
            <a:r>
              <a:rPr lang="en-GB" sz="4800" dirty="0" smtClean="0"/>
              <a:t>Training</a:t>
            </a:r>
            <a:endParaRPr lang="en-GB" sz="4800" dirty="0" smtClean="0"/>
          </a:p>
        </p:txBody>
      </p:sp>
      <p:sp>
        <p:nvSpPr>
          <p:cNvPr id="11" name="TextBox 10"/>
          <p:cNvSpPr txBox="1"/>
          <p:nvPr/>
        </p:nvSpPr>
        <p:spPr>
          <a:xfrm>
            <a:off x="1023582" y="4527577"/>
            <a:ext cx="5876674" cy="830997"/>
          </a:xfrm>
          <a:prstGeom prst="rect">
            <a:avLst/>
          </a:prstGeom>
          <a:noFill/>
        </p:spPr>
        <p:txBody>
          <a:bodyPr wrap="square" rtlCol="0">
            <a:spAutoFit/>
          </a:bodyPr>
          <a:lstStyle/>
          <a:p>
            <a:r>
              <a:rPr lang="en-GB" sz="4800" dirty="0" smtClean="0"/>
              <a:t>Policies</a:t>
            </a:r>
            <a:endParaRPr lang="en-GB" sz="4800" dirty="0"/>
          </a:p>
        </p:txBody>
      </p:sp>
      <p:sp>
        <p:nvSpPr>
          <p:cNvPr id="2" name="TextBox 1"/>
          <p:cNvSpPr txBox="1"/>
          <p:nvPr/>
        </p:nvSpPr>
        <p:spPr>
          <a:xfrm>
            <a:off x="1023582" y="682388"/>
            <a:ext cx="4240396" cy="707886"/>
          </a:xfrm>
          <a:prstGeom prst="rect">
            <a:avLst/>
          </a:prstGeom>
          <a:noFill/>
        </p:spPr>
        <p:txBody>
          <a:bodyPr wrap="square" rtlCol="0">
            <a:spAutoFit/>
          </a:bodyPr>
          <a:lstStyle/>
          <a:p>
            <a:r>
              <a:rPr lang="en-GB" sz="4000" b="1" dirty="0" smtClean="0"/>
              <a:t>Performance</a:t>
            </a:r>
            <a:endParaRPr lang="en-GB" sz="4000" b="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6024" y="1509779"/>
            <a:ext cx="5822476" cy="5822476"/>
          </a:xfrm>
          <a:prstGeom prst="rect">
            <a:avLst/>
          </a:prstGeom>
        </p:spPr>
      </p:pic>
    </p:spTree>
    <p:extLst>
      <p:ext uri="{BB962C8B-B14F-4D97-AF65-F5344CB8AC3E}">
        <p14:creationId xmlns:p14="http://schemas.microsoft.com/office/powerpoint/2010/main" val="2880724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5E7EFAF-2C08-9D44-9C34-550D6325578E}"/>
              </a:ext>
            </a:extLst>
          </p:cNvPr>
          <p:cNvSpPr txBox="1"/>
          <p:nvPr/>
        </p:nvSpPr>
        <p:spPr>
          <a:xfrm>
            <a:off x="374346" y="806098"/>
            <a:ext cx="11441634" cy="4031873"/>
          </a:xfrm>
          <a:prstGeom prst="rect">
            <a:avLst/>
          </a:prstGeom>
          <a:noFill/>
        </p:spPr>
        <p:txBody>
          <a:bodyPr wrap="square" rtlCol="0">
            <a:spAutoFit/>
          </a:bodyPr>
          <a:lstStyle/>
          <a:p>
            <a:pPr marL="685800" indent="-685800">
              <a:buFont typeface="Arial" panose="020B0604020202020204" pitchFamily="34" charset="0"/>
              <a:buChar char="•"/>
            </a:pPr>
            <a:r>
              <a:rPr lang="en-US" sz="5400" dirty="0" smtClean="0">
                <a:latin typeface="Brush Script MT" panose="03060802040406070304" pitchFamily="66" charset="0"/>
                <a:cs typeface="Futura Medium" panose="020B0602020204020303" pitchFamily="34" charset="-79"/>
              </a:rPr>
              <a:t>Build </a:t>
            </a:r>
            <a:r>
              <a:rPr lang="en-US" sz="5400" dirty="0">
                <a:latin typeface="Brush Script MT" panose="03060802040406070304" pitchFamily="66" charset="0"/>
                <a:cs typeface="Futura Medium" panose="020B0602020204020303" pitchFamily="34" charset="-79"/>
              </a:rPr>
              <a:t>public trust </a:t>
            </a:r>
            <a:r>
              <a:rPr lang="en-US" sz="5400" dirty="0" smtClean="0">
                <a:latin typeface="Brush Script MT" panose="03060802040406070304" pitchFamily="66" charset="0"/>
                <a:cs typeface="Futura Medium" panose="020B0602020204020303" pitchFamily="34" charset="-79"/>
              </a:rPr>
              <a:t>and confidence                       </a:t>
            </a:r>
          </a:p>
          <a:p>
            <a:pPr marL="685800" indent="-685800">
              <a:buFont typeface="Arial" panose="020B0604020202020204" pitchFamily="34" charset="0"/>
              <a:buChar char="•"/>
            </a:pPr>
            <a:r>
              <a:rPr lang="en-US" sz="5400" dirty="0" smtClean="0">
                <a:latin typeface="Brush Script MT" panose="03060802040406070304" pitchFamily="66" charset="0"/>
                <a:cs typeface="Futura Medium" panose="020B0602020204020303" pitchFamily="34" charset="-79"/>
              </a:rPr>
              <a:t>Communication strategy</a:t>
            </a:r>
          </a:p>
          <a:p>
            <a:pPr marL="685800" indent="-685800">
              <a:buFont typeface="Arial" panose="020B0604020202020204" pitchFamily="34" charset="0"/>
              <a:buChar char="•"/>
            </a:pPr>
            <a:r>
              <a:rPr lang="en-US" sz="5400" dirty="0" smtClean="0">
                <a:latin typeface="Brush Script MT" panose="03060802040406070304" pitchFamily="66" charset="0"/>
                <a:cs typeface="Futura Medium" panose="020B0602020204020303" pitchFamily="34" charset="-79"/>
              </a:rPr>
              <a:t>Ongoing benchmarking, monitoring, responsive to changes</a:t>
            </a:r>
            <a:endParaRPr lang="en-US" sz="5400" dirty="0">
              <a:latin typeface="Brush Script MT" panose="03060802040406070304" pitchFamily="66" charset="0"/>
              <a:cs typeface="Futura Medium" panose="020B0602020204020303" pitchFamily="34" charset="-79"/>
            </a:endParaRPr>
          </a:p>
          <a:p>
            <a:r>
              <a:rPr lang="en-US" sz="4000" dirty="0" err="1" smtClean="0">
                <a:solidFill>
                  <a:schemeClr val="bg1"/>
                </a:solidFill>
                <a:latin typeface="Futura Medium" panose="020B0602020204020303" pitchFamily="34" charset="-79"/>
                <a:cs typeface="Futura Medium" panose="020B0602020204020303" pitchFamily="34" charset="-79"/>
              </a:rPr>
              <a:t>plof</a:t>
            </a:r>
            <a:r>
              <a:rPr lang="en-US" sz="4000" dirty="0" smtClean="0">
                <a:solidFill>
                  <a:schemeClr val="bg1"/>
                </a:solidFill>
                <a:latin typeface="Futura Medium" panose="020B0602020204020303" pitchFamily="34" charset="-79"/>
                <a:cs typeface="Futura Medium" panose="020B0602020204020303" pitchFamily="34" charset="-79"/>
              </a:rPr>
              <a:t> </a:t>
            </a:r>
            <a:r>
              <a:rPr lang="en-US" sz="4000" dirty="0" smtClean="0">
                <a:solidFill>
                  <a:schemeClr val="bg1"/>
                </a:solidFill>
                <a:latin typeface="Futura Medium" panose="020B0602020204020303" pitchFamily="34" charset="-79"/>
                <a:cs typeface="Futura Medium" panose="020B0602020204020303" pitchFamily="34" charset="-79"/>
              </a:rPr>
              <a:t>Good Practice</a:t>
            </a:r>
            <a:endParaRPr lang="en-US" sz="4000" dirty="0">
              <a:solidFill>
                <a:schemeClr val="bg1"/>
              </a:solidFill>
              <a:latin typeface="Futura Medium" panose="020B0602020204020303" pitchFamily="34" charset="-79"/>
              <a:cs typeface="Futura Medium" panose="020B0602020204020303" pitchFamily="34" charset="-79"/>
            </a:endParaRPr>
          </a:p>
        </p:txBody>
      </p:sp>
      <p:pic>
        <p:nvPicPr>
          <p:cNvPr id="2" name="Picture 1" descr="A picture containing drawing&#10;&#10;Description automatically generated">
            <a:extLst>
              <a:ext uri="{FF2B5EF4-FFF2-40B4-BE49-F238E27FC236}">
                <a16:creationId xmlns:a16="http://schemas.microsoft.com/office/drawing/2014/main" xmlns="" id="{E5512439-55B5-43BB-AD07-46675CA5AAE7}"/>
              </a:ext>
            </a:extLst>
          </p:cNvPr>
          <p:cNvPicPr>
            <a:picLocks noChangeAspect="1"/>
          </p:cNvPicPr>
          <p:nvPr/>
        </p:nvPicPr>
        <p:blipFill>
          <a:blip r:embed="rId3"/>
          <a:stretch>
            <a:fillRect/>
          </a:stretch>
        </p:blipFill>
        <p:spPr>
          <a:xfrm>
            <a:off x="374345" y="5860358"/>
            <a:ext cx="1179560" cy="833537"/>
          </a:xfrm>
          <a:prstGeom prst="rect">
            <a:avLst/>
          </a:prstGeom>
        </p:spPr>
      </p:pic>
      <p:pic>
        <p:nvPicPr>
          <p:cNvPr id="9" name="Picture 8">
            <a:extLst>
              <a:ext uri="{FF2B5EF4-FFF2-40B4-BE49-F238E27FC236}">
                <a16:creationId xmlns:a16="http://schemas.microsoft.com/office/drawing/2014/main" xmlns="" id="{C409BCAD-8D5C-4797-9404-7E5A59F33F3F}"/>
              </a:ext>
            </a:extLst>
          </p:cNvPr>
          <p:cNvPicPr>
            <a:picLocks noChangeAspect="1"/>
          </p:cNvPicPr>
          <p:nvPr/>
        </p:nvPicPr>
        <p:blipFill>
          <a:blip r:embed="rId4"/>
          <a:stretch>
            <a:fillRect/>
          </a:stretch>
        </p:blipFill>
        <p:spPr>
          <a:xfrm>
            <a:off x="1700106" y="6124713"/>
            <a:ext cx="1975275" cy="30482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8848" y="3266650"/>
            <a:ext cx="4273739" cy="4273739"/>
          </a:xfrm>
          <a:prstGeom prst="rect">
            <a:avLst/>
          </a:prstGeom>
        </p:spPr>
      </p:pic>
    </p:spTree>
    <p:extLst>
      <p:ext uri="{BB962C8B-B14F-4D97-AF65-F5344CB8AC3E}">
        <p14:creationId xmlns:p14="http://schemas.microsoft.com/office/powerpoint/2010/main" val="1805616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5BB8F10-24E8-5346-A68C-0A60EF07AF6D}"/>
              </a:ext>
            </a:extLst>
          </p:cNvPr>
          <p:cNvSpPr/>
          <p:nvPr/>
        </p:nvSpPr>
        <p:spPr>
          <a:xfrm>
            <a:off x="8241956" y="0"/>
            <a:ext cx="3950043" cy="6858000"/>
          </a:xfrm>
          <a:prstGeom prst="rect">
            <a:avLst/>
          </a:prstGeom>
          <a:solidFill>
            <a:srgbClr val="009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E0AE329-FDD5-DA4E-85F1-0B55C613BF81}"/>
              </a:ext>
            </a:extLst>
          </p:cNvPr>
          <p:cNvSpPr/>
          <p:nvPr/>
        </p:nvSpPr>
        <p:spPr>
          <a:xfrm>
            <a:off x="7214286" y="815546"/>
            <a:ext cx="3291015" cy="5217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420C9CB-B59A-9145-98E4-E00DB22698B6}"/>
              </a:ext>
            </a:extLst>
          </p:cNvPr>
          <p:cNvSpPr txBox="1"/>
          <p:nvPr/>
        </p:nvSpPr>
        <p:spPr>
          <a:xfrm>
            <a:off x="1195594" y="1787717"/>
            <a:ext cx="4331993" cy="1446550"/>
          </a:xfrm>
          <a:prstGeom prst="rect">
            <a:avLst/>
          </a:prstGeom>
          <a:noFill/>
        </p:spPr>
        <p:txBody>
          <a:bodyPr wrap="square" rtlCol="0">
            <a:spAutoFit/>
          </a:bodyPr>
          <a:lstStyle/>
          <a:p>
            <a:r>
              <a:rPr lang="en-US" sz="8800" dirty="0" smtClean="0">
                <a:solidFill>
                  <a:schemeClr val="tx1">
                    <a:lumMod val="50000"/>
                    <a:lumOff val="50000"/>
                  </a:schemeClr>
                </a:solidFill>
                <a:latin typeface="Futura Medium" panose="020B0602020204020303" pitchFamily="34" charset="-79"/>
                <a:cs typeface="Futura Medium" panose="020B0602020204020303" pitchFamily="34" charset="-79"/>
              </a:rPr>
              <a:t>Q &amp; A</a:t>
            </a:r>
            <a:endParaRPr lang="en-US" sz="8800" dirty="0">
              <a:solidFill>
                <a:schemeClr val="tx1">
                  <a:lumMod val="50000"/>
                  <a:lumOff val="50000"/>
                </a:schemeClr>
              </a:solidFill>
              <a:latin typeface="Futura Medium" panose="020B0602020204020303" pitchFamily="34" charset="-79"/>
              <a:cs typeface="Futura Medium" panose="020B0602020204020303" pitchFamily="34" charset="-79"/>
            </a:endParaRPr>
          </a:p>
        </p:txBody>
      </p:sp>
      <p:sp>
        <p:nvSpPr>
          <p:cNvPr id="8" name="TextBox 7">
            <a:extLst>
              <a:ext uri="{FF2B5EF4-FFF2-40B4-BE49-F238E27FC236}">
                <a16:creationId xmlns:a16="http://schemas.microsoft.com/office/drawing/2014/main" xmlns="" id="{AD3A9F04-6EE4-F847-B22D-7E3577B86812}"/>
              </a:ext>
            </a:extLst>
          </p:cNvPr>
          <p:cNvSpPr txBox="1"/>
          <p:nvPr/>
        </p:nvSpPr>
        <p:spPr>
          <a:xfrm>
            <a:off x="1195595" y="2801533"/>
            <a:ext cx="3782120" cy="523220"/>
          </a:xfrm>
          <a:prstGeom prst="rect">
            <a:avLst/>
          </a:prstGeom>
          <a:noFill/>
        </p:spPr>
        <p:txBody>
          <a:bodyPr wrap="square" rtlCol="0">
            <a:spAutoFit/>
          </a:bodyPr>
          <a:lstStyle/>
          <a:p>
            <a:endParaRPr lang="en-US" sz="1400" dirty="0">
              <a:solidFill>
                <a:schemeClr val="tx1">
                  <a:lumMod val="50000"/>
                  <a:lumOff val="50000"/>
                </a:schemeClr>
              </a:solidFill>
              <a:latin typeface="Futura Medium" panose="020B0602020204020303" pitchFamily="34" charset="-79"/>
              <a:cs typeface="Futura Medium" panose="020B0602020204020303" pitchFamily="34" charset="-79"/>
            </a:endParaRPr>
          </a:p>
          <a:p>
            <a:endParaRPr lang="en-US" sz="1400" dirty="0">
              <a:solidFill>
                <a:schemeClr val="bg1"/>
              </a:solidFill>
              <a:latin typeface="Futura Medium" panose="020B0602020204020303" pitchFamily="34" charset="-79"/>
              <a:cs typeface="Futura Medium" panose="020B0602020204020303" pitchFamily="34" charset="-79"/>
            </a:endParaRPr>
          </a:p>
        </p:txBody>
      </p:sp>
      <p:pic>
        <p:nvPicPr>
          <p:cNvPr id="2" name="Picture 1" descr="A picture containing drawing&#10;&#10;Description automatically generated">
            <a:extLst>
              <a:ext uri="{FF2B5EF4-FFF2-40B4-BE49-F238E27FC236}">
                <a16:creationId xmlns:a16="http://schemas.microsoft.com/office/drawing/2014/main" xmlns="" id="{F29801CC-3CF5-4172-8FCD-2083D4BE1EDE}"/>
              </a:ext>
            </a:extLst>
          </p:cNvPr>
          <p:cNvPicPr>
            <a:picLocks noChangeAspect="1"/>
          </p:cNvPicPr>
          <p:nvPr/>
        </p:nvPicPr>
        <p:blipFill>
          <a:blip r:embed="rId3"/>
          <a:stretch>
            <a:fillRect/>
          </a:stretch>
        </p:blipFill>
        <p:spPr>
          <a:xfrm>
            <a:off x="354494" y="5897261"/>
            <a:ext cx="1179560" cy="833537"/>
          </a:xfrm>
          <a:prstGeom prst="rect">
            <a:avLst/>
          </a:prstGeom>
        </p:spPr>
      </p:pic>
      <p:pic>
        <p:nvPicPr>
          <p:cNvPr id="10" name="Picture 9">
            <a:extLst>
              <a:ext uri="{FF2B5EF4-FFF2-40B4-BE49-F238E27FC236}">
                <a16:creationId xmlns:a16="http://schemas.microsoft.com/office/drawing/2014/main" xmlns="" id="{EA81846A-1F77-4CBE-ACDC-4B01E9F0F35E}"/>
              </a:ext>
            </a:extLst>
          </p:cNvPr>
          <p:cNvPicPr>
            <a:picLocks noChangeAspect="1"/>
          </p:cNvPicPr>
          <p:nvPr/>
        </p:nvPicPr>
        <p:blipFill>
          <a:blip r:embed="rId4"/>
          <a:stretch>
            <a:fillRect/>
          </a:stretch>
        </p:blipFill>
        <p:spPr>
          <a:xfrm>
            <a:off x="1769029" y="6161616"/>
            <a:ext cx="1975275" cy="30482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530" y="1064841"/>
            <a:ext cx="4338851" cy="4338851"/>
          </a:xfrm>
          <a:prstGeom prst="rect">
            <a:avLst/>
          </a:prstGeom>
        </p:spPr>
      </p:pic>
    </p:spTree>
    <p:extLst>
      <p:ext uri="{BB962C8B-B14F-4D97-AF65-F5344CB8AC3E}">
        <p14:creationId xmlns:p14="http://schemas.microsoft.com/office/powerpoint/2010/main" val="3857705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19EE29C4CA02418AF00594F4C4D796" ma:contentTypeVersion="13" ma:contentTypeDescription="Create a new document." ma:contentTypeScope="" ma:versionID="d7b8fcf1eb509d61eeb1fcc2785fc52c">
  <xsd:schema xmlns:xsd="http://www.w3.org/2001/XMLSchema" xmlns:xs="http://www.w3.org/2001/XMLSchema" xmlns:p="http://schemas.microsoft.com/office/2006/metadata/properties" xmlns:ns2="e0085520-bbfc-4593-8949-d6dc989b76fe" xmlns:ns3="4326a477-ae28-493a-a6b6-ea27321d2e6e" targetNamespace="http://schemas.microsoft.com/office/2006/metadata/properties" ma:root="true" ma:fieldsID="60d484284a274019266f91f58d8e99a6" ns2:_="" ns3:_="">
    <xsd:import namespace="e0085520-bbfc-4593-8949-d6dc989b76fe"/>
    <xsd:import namespace="4326a477-ae28-493a-a6b6-ea27321d2e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085520-bbfc-4593-8949-d6dc989b7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7f17c58-4776-431d-a8bc-923bc51b2c9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26a477-ae28-493a-a6b6-ea27321d2e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26625e8-c5bc-41b4-a332-faa1d0f85a17}" ma:internalName="TaxCatchAll" ma:showField="CatchAllData" ma:web="4326a477-ae28-493a-a6b6-ea27321d2e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26a477-ae28-493a-a6b6-ea27321d2e6e" xsi:nil="true"/>
    <lcf76f155ced4ddcb4097134ff3c332f xmlns="e0085520-bbfc-4593-8949-d6dc989b76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5A48B0-E908-4B16-ADDB-B132C25252BC}"/>
</file>

<file path=customXml/itemProps2.xml><?xml version="1.0" encoding="utf-8"?>
<ds:datastoreItem xmlns:ds="http://schemas.openxmlformats.org/officeDocument/2006/customXml" ds:itemID="{92C70B42-99D7-4ABA-9D2B-D73A3B8E55C3}"/>
</file>

<file path=customXml/itemProps3.xml><?xml version="1.0" encoding="utf-8"?>
<ds:datastoreItem xmlns:ds="http://schemas.openxmlformats.org/officeDocument/2006/customXml" ds:itemID="{A1F89C92-2366-4700-963D-63BAB5987AF1}"/>
</file>

<file path=docProps/app.xml><?xml version="1.0" encoding="utf-8"?>
<Properties xmlns="http://schemas.openxmlformats.org/officeDocument/2006/extended-properties" xmlns:vt="http://schemas.openxmlformats.org/officeDocument/2006/docPropsVTypes">
  <TotalTime>7227</TotalTime>
  <Words>504</Words>
  <Application>Microsoft Office PowerPoint</Application>
  <PresentationFormat>Widescreen</PresentationFormat>
  <Paragraphs>90</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avenir-lt-w01_35-light1475496</vt:lpstr>
      <vt:lpstr>Brush Script MT</vt:lpstr>
      <vt:lpstr>Calibri</vt:lpstr>
      <vt:lpstr>Calibri Light</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Complimentary readings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Marker</dc:creator>
  <cp:lastModifiedBy>Julie Marker</cp:lastModifiedBy>
  <cp:revision>66</cp:revision>
  <dcterms:created xsi:type="dcterms:W3CDTF">2020-09-15T11:58:38Z</dcterms:created>
  <dcterms:modified xsi:type="dcterms:W3CDTF">2020-11-20T16:08:30Z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0x010100B919EE29C4CA02418AF00594F4C4D796</vt:lpwstr>
  </property>
  <property fmtid="{D5CDD505-2E9C-101B-9397-08002B2CF9AE}" pid="3" name="Order">
    <vt:r8>24900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