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6.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2"/>
  </p:notesMasterIdLst>
  <p:sldIdLst>
    <p:sldId id="264" r:id="rId5"/>
    <p:sldId id="282" r:id="rId6"/>
    <p:sldId id="283" r:id="rId7"/>
    <p:sldId id="284" r:id="rId8"/>
    <p:sldId id="285" r:id="rId9"/>
    <p:sldId id="290" r:id="rId10"/>
    <p:sldId id="292"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C2E9B"/>
    <a:srgbClr val="003399"/>
    <a:srgbClr val="000099"/>
    <a:srgbClr val="7C007C"/>
    <a:srgbClr val="780078"/>
    <a:srgbClr val="B7DBFF"/>
    <a:srgbClr val="BDDEFF"/>
    <a:srgbClr val="009644"/>
    <a:srgbClr val="800000"/>
    <a:srgbClr val="33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FD74D5E-5949-4E69-8865-453DD9E07B8C}" v="2" dt="2023-07-19T09:18:45.21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4" autoAdjust="0"/>
    <p:restoredTop sz="81497" autoAdjust="0"/>
  </p:normalViewPr>
  <p:slideViewPr>
    <p:cSldViewPr snapToGrid="0">
      <p:cViewPr varScale="1">
        <p:scale>
          <a:sx n="103" d="100"/>
          <a:sy n="103" d="100"/>
        </p:scale>
        <p:origin x="148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diagrams/_rels/data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6.svg"/></Relationships>
</file>

<file path=ppt/diagrams/_rels/data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6.svg"/></Relationships>
</file>

<file path=ppt/diagrams/_rels/drawing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6.svg"/></Relationships>
</file>

<file path=ppt/diagrams/_rels/drawing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6.svg"/></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FBD580F-0585-4096-BC17-3F91941A866B}" type="doc">
      <dgm:prSet loTypeId="urn:microsoft.com/office/officeart/2005/8/layout/vList2" loCatId="list" qsTypeId="urn:microsoft.com/office/officeart/2005/8/quickstyle/simple2" qsCatId="simple" csTypeId="urn:microsoft.com/office/officeart/2005/8/colors/colorful1" csCatId="colorful" phldr="1"/>
      <dgm:spPr>
        <a:scene3d>
          <a:camera prst="orthographicFront">
            <a:rot lat="0" lon="0" rev="0"/>
          </a:camera>
          <a:lightRig rig="soft" dir="t">
            <a:rot lat="0" lon="0" rev="0"/>
          </a:lightRig>
        </a:scene3d>
      </dgm:spPr>
      <dgm:t>
        <a:bodyPr/>
        <a:lstStyle/>
        <a:p>
          <a:endParaRPr lang="en-US"/>
        </a:p>
      </dgm:t>
    </dgm:pt>
    <dgm:pt modelId="{4D09BC57-EB28-4128-9067-D4ECA1B20567}">
      <dgm:prSet custT="1"/>
      <dgm:spPr>
        <a:solidFill>
          <a:srgbClr val="0070C0"/>
        </a:solidFill>
        <a:ln>
          <a:noFill/>
        </a:ln>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pPr>
            <a:lnSpc>
              <a:spcPct val="150000"/>
            </a:lnSpc>
          </a:pPr>
          <a:r>
            <a:rPr lang="en-GB" sz="1400" u="none" dirty="0">
              <a:latin typeface="Poppins" panose="00000500000000000000" pitchFamily="2" charset="0"/>
              <a:cs typeface="Poppins" panose="00000500000000000000" pitchFamily="2" charset="0"/>
            </a:rPr>
            <a:t>Reduce the number of people developing problematic use of substances by tackling the root causes of alcohol and drug-related harm at a local level.</a:t>
          </a:r>
          <a:endParaRPr lang="en-US" sz="1400" b="0" dirty="0">
            <a:effectLst>
              <a:outerShdw blurRad="50800" dist="38100" dir="2700000" algn="tl" rotWithShape="0">
                <a:prstClr val="black">
                  <a:alpha val="40000"/>
                </a:prstClr>
              </a:outerShdw>
            </a:effectLst>
            <a:latin typeface="Poppins" panose="00000500000000000000" pitchFamily="2" charset="0"/>
            <a:cs typeface="Poppins" panose="00000500000000000000" pitchFamily="2" charset="0"/>
          </a:endParaRPr>
        </a:p>
      </dgm:t>
    </dgm:pt>
    <dgm:pt modelId="{8CBDBF20-F8AD-478A-AFE2-DDCFA9F1E2E8}" type="parTrans" cxnId="{0CBFFB47-D5F1-4685-88C8-1E17B7E2BA06}">
      <dgm:prSet/>
      <dgm:spPr/>
      <dgm:t>
        <a:bodyPr/>
        <a:lstStyle/>
        <a:p>
          <a:endParaRPr lang="en-US" sz="1600">
            <a:latin typeface="Arial" panose="020B0604020202020204" pitchFamily="34" charset="0"/>
            <a:cs typeface="Arial" panose="020B0604020202020204" pitchFamily="34" charset="0"/>
          </a:endParaRPr>
        </a:p>
      </dgm:t>
    </dgm:pt>
    <dgm:pt modelId="{9363B770-2F63-4B6A-9931-BC0165D4DEE8}" type="sibTrans" cxnId="{0CBFFB47-D5F1-4685-88C8-1E17B7E2BA06}">
      <dgm:prSet/>
      <dgm:spPr/>
      <dgm:t>
        <a:bodyPr/>
        <a:lstStyle/>
        <a:p>
          <a:endParaRPr lang="en-US" sz="1600">
            <a:latin typeface="Arial" panose="020B0604020202020204" pitchFamily="34" charset="0"/>
            <a:cs typeface="Arial" panose="020B0604020202020204" pitchFamily="34" charset="0"/>
          </a:endParaRPr>
        </a:p>
      </dgm:t>
    </dgm:pt>
    <dgm:pt modelId="{373B42C4-F74B-426A-9666-8B58F2B2D006}">
      <dgm:prSet custT="1"/>
      <dgm:spPr>
        <a:solidFill>
          <a:srgbClr val="7C007C"/>
        </a:solidFill>
        <a:ln>
          <a:noFill/>
        </a:ln>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pPr>
            <a:lnSpc>
              <a:spcPct val="150000"/>
            </a:lnSpc>
            <a:buClr>
              <a:srgbClr val="4472C4"/>
            </a:buClr>
            <a:buSzPts val="1200"/>
            <a:buFont typeface="Arial Black" panose="020B0A04020102020204" pitchFamily="34" charset="0"/>
            <a:buAutoNum type="arabicPeriod"/>
          </a:pPr>
          <a:r>
            <a:rPr lang="en-GB" sz="1400" u="none" dirty="0">
              <a:latin typeface="Poppins" panose="00000500000000000000" pitchFamily="2" charset="0"/>
              <a:cs typeface="Poppins" panose="00000500000000000000" pitchFamily="2" charset="0"/>
            </a:rPr>
            <a:t>Reduce the number of people developing alcohol and drug-related harm by developing prevention and early intervention programmes through whole family approaches and family inclusive practice.</a:t>
          </a:r>
          <a:endParaRPr lang="en-US" sz="1400" b="0" dirty="0">
            <a:effectLst>
              <a:outerShdw blurRad="50800" dist="38100" dir="2700000" algn="tl" rotWithShape="0">
                <a:prstClr val="black">
                  <a:alpha val="40000"/>
                </a:prstClr>
              </a:outerShdw>
            </a:effectLst>
            <a:latin typeface="Poppins" panose="00000500000000000000" pitchFamily="2" charset="0"/>
            <a:cs typeface="Poppins" panose="00000500000000000000" pitchFamily="2" charset="0"/>
          </a:endParaRPr>
        </a:p>
      </dgm:t>
    </dgm:pt>
    <dgm:pt modelId="{AE0BEFD9-E11A-4665-9FD1-901E4EDF4C91}" type="parTrans" cxnId="{04FB9D88-C98A-4EB6-9EFB-27F480762482}">
      <dgm:prSet/>
      <dgm:spPr/>
      <dgm:t>
        <a:bodyPr/>
        <a:lstStyle/>
        <a:p>
          <a:endParaRPr lang="en-GB" sz="1600">
            <a:latin typeface="Arial" panose="020B0604020202020204" pitchFamily="34" charset="0"/>
            <a:cs typeface="Arial" panose="020B0604020202020204" pitchFamily="34" charset="0"/>
          </a:endParaRPr>
        </a:p>
      </dgm:t>
    </dgm:pt>
    <dgm:pt modelId="{72370ED9-1373-45CC-8D44-1D4F8E3DFC94}" type="sibTrans" cxnId="{04FB9D88-C98A-4EB6-9EFB-27F480762482}">
      <dgm:prSet/>
      <dgm:spPr/>
      <dgm:t>
        <a:bodyPr/>
        <a:lstStyle/>
        <a:p>
          <a:endParaRPr lang="en-GB" sz="1600">
            <a:latin typeface="Arial" panose="020B0604020202020204" pitchFamily="34" charset="0"/>
            <a:cs typeface="Arial" panose="020B0604020202020204" pitchFamily="34" charset="0"/>
          </a:endParaRPr>
        </a:p>
      </dgm:t>
    </dgm:pt>
    <dgm:pt modelId="{A212002F-1E33-45E8-A4DA-D35C4DB11939}">
      <dgm:prSet custT="1"/>
      <dgm:spPr>
        <a:solidFill>
          <a:srgbClr val="009644"/>
        </a:solidFill>
        <a:ln>
          <a:noFill/>
        </a:ln>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pPr>
            <a:lnSpc>
              <a:spcPct val="150000"/>
            </a:lnSpc>
            <a:buClr>
              <a:srgbClr val="4472C4"/>
            </a:buClr>
            <a:buSzPts val="1200"/>
            <a:buFont typeface="Arial Black" panose="020B0A04020102020204" pitchFamily="34" charset="0"/>
            <a:buAutoNum type="arabicPeriod"/>
          </a:pPr>
          <a:r>
            <a:rPr lang="en-GB" sz="1600" u="none" dirty="0">
              <a:latin typeface="Poppins" panose="00000500000000000000" pitchFamily="2" charset="0"/>
              <a:cs typeface="Poppins" panose="00000500000000000000" pitchFamily="2" charset="0"/>
            </a:rPr>
            <a:t>Reduce harmful behaviours by offering targeted local support to individuals, families and groups.</a:t>
          </a:r>
          <a:endParaRPr lang="en-US" sz="1600" b="0" dirty="0">
            <a:effectLst>
              <a:outerShdw blurRad="50800" dist="38100" dir="2700000" algn="tl" rotWithShape="0">
                <a:prstClr val="black">
                  <a:alpha val="40000"/>
                </a:prstClr>
              </a:outerShdw>
            </a:effectLst>
            <a:latin typeface="Poppins" panose="00000500000000000000" pitchFamily="2" charset="0"/>
            <a:cs typeface="Poppins" panose="00000500000000000000" pitchFamily="2" charset="0"/>
          </a:endParaRPr>
        </a:p>
      </dgm:t>
    </dgm:pt>
    <dgm:pt modelId="{5F070ADA-5913-43BD-8F97-519B05C2CEA1}" type="parTrans" cxnId="{A8BF9B49-A886-44FC-8E7B-48616A437B31}">
      <dgm:prSet/>
      <dgm:spPr/>
      <dgm:t>
        <a:bodyPr/>
        <a:lstStyle/>
        <a:p>
          <a:endParaRPr lang="en-GB" sz="1600">
            <a:latin typeface="Arial" panose="020B0604020202020204" pitchFamily="34" charset="0"/>
            <a:cs typeface="Arial" panose="020B0604020202020204" pitchFamily="34" charset="0"/>
          </a:endParaRPr>
        </a:p>
      </dgm:t>
    </dgm:pt>
    <dgm:pt modelId="{517E4080-EE6D-4D98-A854-EFBC73FF797E}" type="sibTrans" cxnId="{A8BF9B49-A886-44FC-8E7B-48616A437B31}">
      <dgm:prSet/>
      <dgm:spPr/>
      <dgm:t>
        <a:bodyPr/>
        <a:lstStyle/>
        <a:p>
          <a:endParaRPr lang="en-GB" sz="1600">
            <a:latin typeface="Arial" panose="020B0604020202020204" pitchFamily="34" charset="0"/>
            <a:cs typeface="Arial" panose="020B0604020202020204" pitchFamily="34" charset="0"/>
          </a:endParaRPr>
        </a:p>
      </dgm:t>
    </dgm:pt>
    <dgm:pt modelId="{7B28AB81-BAE3-4B89-909A-F1712089F7EC}">
      <dgm:prSet custT="1"/>
      <dgm:spPr>
        <a:solidFill>
          <a:srgbClr val="780078"/>
        </a:solidFill>
        <a:ln>
          <a:noFill/>
        </a:ln>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pPr>
            <a:lnSpc>
              <a:spcPct val="150000"/>
            </a:lnSpc>
            <a:buClr>
              <a:srgbClr val="4472C4"/>
            </a:buClr>
            <a:buSzPts val="1200"/>
            <a:buFont typeface="Arial Black" panose="020B0A04020102020204" pitchFamily="34" charset="0"/>
            <a:buAutoNum type="arabicPeriod"/>
          </a:pPr>
          <a:r>
            <a:rPr lang="en-GB" sz="1600" u="none" dirty="0">
              <a:latin typeface="Poppins" panose="00000500000000000000" pitchFamily="2" charset="0"/>
              <a:cs typeface="Poppins" panose="00000500000000000000" pitchFamily="2" charset="0"/>
            </a:rPr>
            <a:t>Improve access to support and treatment for individuals affected by alcohol and drug-related harm.</a:t>
          </a:r>
          <a:endParaRPr lang="en-US" sz="1600" b="0" dirty="0">
            <a:effectLst>
              <a:outerShdw blurRad="50800" dist="38100" dir="2700000" algn="tl" rotWithShape="0">
                <a:prstClr val="black">
                  <a:alpha val="40000"/>
                </a:prstClr>
              </a:outerShdw>
            </a:effectLst>
            <a:latin typeface="Poppins" panose="00000500000000000000" pitchFamily="2" charset="0"/>
            <a:cs typeface="Poppins" panose="00000500000000000000" pitchFamily="2" charset="0"/>
          </a:endParaRPr>
        </a:p>
      </dgm:t>
    </dgm:pt>
    <dgm:pt modelId="{7EA804E9-4F63-4CC8-A0FE-AD521DDA364D}" type="parTrans" cxnId="{9B9892DE-A665-4248-81E3-CC88FB6EEB4B}">
      <dgm:prSet/>
      <dgm:spPr/>
      <dgm:t>
        <a:bodyPr/>
        <a:lstStyle/>
        <a:p>
          <a:endParaRPr lang="en-GB" sz="1600">
            <a:latin typeface="Arial" panose="020B0604020202020204" pitchFamily="34" charset="0"/>
            <a:cs typeface="Arial" panose="020B0604020202020204" pitchFamily="34" charset="0"/>
          </a:endParaRPr>
        </a:p>
      </dgm:t>
    </dgm:pt>
    <dgm:pt modelId="{A08E38B5-9F99-4173-AF84-12E63D9C01CA}" type="sibTrans" cxnId="{9B9892DE-A665-4248-81E3-CC88FB6EEB4B}">
      <dgm:prSet/>
      <dgm:spPr/>
      <dgm:t>
        <a:bodyPr/>
        <a:lstStyle/>
        <a:p>
          <a:endParaRPr lang="en-GB" sz="1600">
            <a:latin typeface="Arial" panose="020B0604020202020204" pitchFamily="34" charset="0"/>
            <a:cs typeface="Arial" panose="020B0604020202020204" pitchFamily="34" charset="0"/>
          </a:endParaRPr>
        </a:p>
      </dgm:t>
    </dgm:pt>
    <dgm:pt modelId="{541EBF78-9172-4313-812F-4DFAD2234974}">
      <dgm:prSet custT="1"/>
      <dgm:spPr>
        <a:solidFill>
          <a:srgbClr val="0070C0"/>
        </a:solidFill>
        <a:ln>
          <a:noFill/>
        </a:ln>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pPr>
            <a:lnSpc>
              <a:spcPct val="150000"/>
            </a:lnSpc>
            <a:buClr>
              <a:srgbClr val="4472C4"/>
            </a:buClr>
            <a:buSzPts val="1200"/>
            <a:buFont typeface="Arial Black" panose="020B0A04020102020204" pitchFamily="34" charset="0"/>
            <a:buAutoNum type="arabicPeriod"/>
          </a:pPr>
          <a:r>
            <a:rPr lang="en-GB" sz="1400" u="none" dirty="0">
              <a:latin typeface="Poppins" panose="00000500000000000000" pitchFamily="2" charset="0"/>
              <a:cs typeface="Poppins" panose="00000500000000000000" pitchFamily="2" charset="0"/>
            </a:rPr>
            <a:t>Reduce stigma and improve reach and engagement with people affected by drug and alcohol problems, by promoting more inclusive, supportive communities.</a:t>
          </a:r>
          <a:endParaRPr lang="en-US" sz="1400" b="0" dirty="0">
            <a:effectLst>
              <a:outerShdw blurRad="50800" dist="38100" dir="2700000" algn="tl" rotWithShape="0">
                <a:prstClr val="black">
                  <a:alpha val="40000"/>
                </a:prstClr>
              </a:outerShdw>
            </a:effectLst>
            <a:latin typeface="Poppins" panose="00000500000000000000" pitchFamily="2" charset="0"/>
            <a:cs typeface="Poppins" panose="00000500000000000000" pitchFamily="2" charset="0"/>
          </a:endParaRPr>
        </a:p>
      </dgm:t>
    </dgm:pt>
    <dgm:pt modelId="{9975850B-457A-409C-83EA-16CEE3757CEA}" type="parTrans" cxnId="{3AB87A25-1A11-4686-8484-0A2A3BE5BAAE}">
      <dgm:prSet/>
      <dgm:spPr/>
      <dgm:t>
        <a:bodyPr/>
        <a:lstStyle/>
        <a:p>
          <a:endParaRPr lang="en-GB" sz="1600">
            <a:latin typeface="Arial" panose="020B0604020202020204" pitchFamily="34" charset="0"/>
            <a:cs typeface="Arial" panose="020B0604020202020204" pitchFamily="34" charset="0"/>
          </a:endParaRPr>
        </a:p>
      </dgm:t>
    </dgm:pt>
    <dgm:pt modelId="{0723DE0F-7393-4D3F-BED1-D5173DCC86C1}" type="sibTrans" cxnId="{3AB87A25-1A11-4686-8484-0A2A3BE5BAAE}">
      <dgm:prSet/>
      <dgm:spPr/>
      <dgm:t>
        <a:bodyPr/>
        <a:lstStyle/>
        <a:p>
          <a:endParaRPr lang="en-GB" sz="1600">
            <a:latin typeface="Arial" panose="020B0604020202020204" pitchFamily="34" charset="0"/>
            <a:cs typeface="Arial" panose="020B0604020202020204" pitchFamily="34" charset="0"/>
          </a:endParaRPr>
        </a:p>
      </dgm:t>
    </dgm:pt>
    <dgm:pt modelId="{3052F84F-D34C-440D-BDEA-59AF457B4E12}" type="pres">
      <dgm:prSet presAssocID="{2FBD580F-0585-4096-BC17-3F91941A866B}" presName="linear" presStyleCnt="0">
        <dgm:presLayoutVars>
          <dgm:animLvl val="lvl"/>
          <dgm:resizeHandles val="exact"/>
        </dgm:presLayoutVars>
      </dgm:prSet>
      <dgm:spPr/>
    </dgm:pt>
    <dgm:pt modelId="{59FF19F3-7BAE-4680-9B1D-05E25F182067}" type="pres">
      <dgm:prSet presAssocID="{4D09BC57-EB28-4128-9067-D4ECA1B20567}" presName="parentText" presStyleLbl="node1" presStyleIdx="0" presStyleCnt="5">
        <dgm:presLayoutVars>
          <dgm:chMax val="0"/>
          <dgm:bulletEnabled val="1"/>
        </dgm:presLayoutVars>
      </dgm:prSet>
      <dgm:spPr/>
    </dgm:pt>
    <dgm:pt modelId="{63D2CDB0-E5E9-4B61-85B8-9E2E6752C71B}" type="pres">
      <dgm:prSet presAssocID="{9363B770-2F63-4B6A-9931-BC0165D4DEE8}" presName="spacer" presStyleCnt="0"/>
      <dgm:spPr>
        <a:scene3d>
          <a:camera prst="orthographicFront">
            <a:rot lat="0" lon="0" rev="0"/>
          </a:camera>
          <a:lightRig rig="soft" dir="t">
            <a:rot lat="0" lon="0" rev="0"/>
          </a:lightRig>
        </a:scene3d>
        <a:sp3d contourW="44450" prstMaterial="matte">
          <a:bevelT w="63500" h="63500" prst="artDeco"/>
          <a:contourClr>
            <a:srgbClr val="FFFFFF"/>
          </a:contourClr>
        </a:sp3d>
      </dgm:spPr>
    </dgm:pt>
    <dgm:pt modelId="{343F7ADE-5C9F-4A0B-8608-D262EFC1D510}" type="pres">
      <dgm:prSet presAssocID="{373B42C4-F74B-426A-9666-8B58F2B2D006}" presName="parentText" presStyleLbl="node1" presStyleIdx="1" presStyleCnt="5">
        <dgm:presLayoutVars>
          <dgm:chMax val="0"/>
          <dgm:bulletEnabled val="1"/>
        </dgm:presLayoutVars>
      </dgm:prSet>
      <dgm:spPr/>
    </dgm:pt>
    <dgm:pt modelId="{6E7D1DA8-14F5-49EC-B096-C1CF080B09EC}" type="pres">
      <dgm:prSet presAssocID="{72370ED9-1373-45CC-8D44-1D4F8E3DFC94}" presName="spacer" presStyleCnt="0"/>
      <dgm:spPr>
        <a:scene3d>
          <a:camera prst="orthographicFront">
            <a:rot lat="0" lon="0" rev="0"/>
          </a:camera>
          <a:lightRig rig="soft" dir="t">
            <a:rot lat="0" lon="0" rev="0"/>
          </a:lightRig>
        </a:scene3d>
        <a:sp3d contourW="44450" prstMaterial="matte">
          <a:bevelT w="63500" h="63500" prst="artDeco"/>
          <a:contourClr>
            <a:srgbClr val="FFFFFF"/>
          </a:contourClr>
        </a:sp3d>
      </dgm:spPr>
    </dgm:pt>
    <dgm:pt modelId="{2FCE1A9E-D4E6-4A5D-BD54-B9CC7ED13889}" type="pres">
      <dgm:prSet presAssocID="{A212002F-1E33-45E8-A4DA-D35C4DB11939}" presName="parentText" presStyleLbl="node1" presStyleIdx="2" presStyleCnt="5">
        <dgm:presLayoutVars>
          <dgm:chMax val="0"/>
          <dgm:bulletEnabled val="1"/>
        </dgm:presLayoutVars>
      </dgm:prSet>
      <dgm:spPr/>
    </dgm:pt>
    <dgm:pt modelId="{E6C679BF-2C03-46BB-9BE9-1D7648C11607}" type="pres">
      <dgm:prSet presAssocID="{517E4080-EE6D-4D98-A854-EFBC73FF797E}" presName="spacer" presStyleCnt="0"/>
      <dgm:spPr>
        <a:scene3d>
          <a:camera prst="orthographicFront">
            <a:rot lat="0" lon="0" rev="0"/>
          </a:camera>
          <a:lightRig rig="soft" dir="t">
            <a:rot lat="0" lon="0" rev="0"/>
          </a:lightRig>
        </a:scene3d>
        <a:sp3d contourW="44450" prstMaterial="matte">
          <a:bevelT w="63500" h="63500" prst="artDeco"/>
          <a:contourClr>
            <a:srgbClr val="FFFFFF"/>
          </a:contourClr>
        </a:sp3d>
      </dgm:spPr>
    </dgm:pt>
    <dgm:pt modelId="{8A452262-8F8C-4D42-8F4D-C80CC842AB18}" type="pres">
      <dgm:prSet presAssocID="{7B28AB81-BAE3-4B89-909A-F1712089F7EC}" presName="parentText" presStyleLbl="node1" presStyleIdx="3" presStyleCnt="5">
        <dgm:presLayoutVars>
          <dgm:chMax val="0"/>
          <dgm:bulletEnabled val="1"/>
        </dgm:presLayoutVars>
      </dgm:prSet>
      <dgm:spPr/>
    </dgm:pt>
    <dgm:pt modelId="{10E6B485-711E-45EB-B240-8D5563569F52}" type="pres">
      <dgm:prSet presAssocID="{A08E38B5-9F99-4173-AF84-12E63D9C01CA}" presName="spacer" presStyleCnt="0"/>
      <dgm:spPr>
        <a:scene3d>
          <a:camera prst="orthographicFront">
            <a:rot lat="0" lon="0" rev="0"/>
          </a:camera>
          <a:lightRig rig="soft" dir="t">
            <a:rot lat="0" lon="0" rev="0"/>
          </a:lightRig>
        </a:scene3d>
        <a:sp3d contourW="44450" prstMaterial="matte">
          <a:bevelT w="63500" h="63500" prst="artDeco"/>
          <a:contourClr>
            <a:srgbClr val="FFFFFF"/>
          </a:contourClr>
        </a:sp3d>
      </dgm:spPr>
    </dgm:pt>
    <dgm:pt modelId="{77625F98-05A5-4E89-85A0-F07FF3E89E1E}" type="pres">
      <dgm:prSet presAssocID="{541EBF78-9172-4313-812F-4DFAD2234974}" presName="parentText" presStyleLbl="node1" presStyleIdx="4" presStyleCnt="5">
        <dgm:presLayoutVars>
          <dgm:chMax val="0"/>
          <dgm:bulletEnabled val="1"/>
        </dgm:presLayoutVars>
      </dgm:prSet>
      <dgm:spPr/>
    </dgm:pt>
  </dgm:ptLst>
  <dgm:cxnLst>
    <dgm:cxn modelId="{3AB87A25-1A11-4686-8484-0A2A3BE5BAAE}" srcId="{2FBD580F-0585-4096-BC17-3F91941A866B}" destId="{541EBF78-9172-4313-812F-4DFAD2234974}" srcOrd="4" destOrd="0" parTransId="{9975850B-457A-409C-83EA-16CEE3757CEA}" sibTransId="{0723DE0F-7393-4D3F-BED1-D5173DCC86C1}"/>
    <dgm:cxn modelId="{FF403D27-1CB2-404C-A2E7-4CB62004847D}" type="presOf" srcId="{7B28AB81-BAE3-4B89-909A-F1712089F7EC}" destId="{8A452262-8F8C-4D42-8F4D-C80CC842AB18}" srcOrd="0" destOrd="0" presId="urn:microsoft.com/office/officeart/2005/8/layout/vList2"/>
    <dgm:cxn modelId="{B95C633B-7D27-450B-BE2B-782C7C22BAC4}" type="presOf" srcId="{4D09BC57-EB28-4128-9067-D4ECA1B20567}" destId="{59FF19F3-7BAE-4680-9B1D-05E25F182067}" srcOrd="0" destOrd="0" presId="urn:microsoft.com/office/officeart/2005/8/layout/vList2"/>
    <dgm:cxn modelId="{0CBFFB47-D5F1-4685-88C8-1E17B7E2BA06}" srcId="{2FBD580F-0585-4096-BC17-3F91941A866B}" destId="{4D09BC57-EB28-4128-9067-D4ECA1B20567}" srcOrd="0" destOrd="0" parTransId="{8CBDBF20-F8AD-478A-AFE2-DDCFA9F1E2E8}" sibTransId="{9363B770-2F63-4B6A-9931-BC0165D4DEE8}"/>
    <dgm:cxn modelId="{97808749-6406-4FF8-A575-64594C289106}" type="presOf" srcId="{373B42C4-F74B-426A-9666-8B58F2B2D006}" destId="{343F7ADE-5C9F-4A0B-8608-D262EFC1D510}" srcOrd="0" destOrd="0" presId="urn:microsoft.com/office/officeart/2005/8/layout/vList2"/>
    <dgm:cxn modelId="{A8BF9B49-A886-44FC-8E7B-48616A437B31}" srcId="{2FBD580F-0585-4096-BC17-3F91941A866B}" destId="{A212002F-1E33-45E8-A4DA-D35C4DB11939}" srcOrd="2" destOrd="0" parTransId="{5F070ADA-5913-43BD-8F97-519B05C2CEA1}" sibTransId="{517E4080-EE6D-4D98-A854-EFBC73FF797E}"/>
    <dgm:cxn modelId="{98D09C66-4579-4694-9991-48747C5EC984}" type="presOf" srcId="{541EBF78-9172-4313-812F-4DFAD2234974}" destId="{77625F98-05A5-4E89-85A0-F07FF3E89E1E}" srcOrd="0" destOrd="0" presId="urn:microsoft.com/office/officeart/2005/8/layout/vList2"/>
    <dgm:cxn modelId="{7BD6406C-9303-444C-9DFE-A3056AD83586}" type="presOf" srcId="{A212002F-1E33-45E8-A4DA-D35C4DB11939}" destId="{2FCE1A9E-D4E6-4A5D-BD54-B9CC7ED13889}" srcOrd="0" destOrd="0" presId="urn:microsoft.com/office/officeart/2005/8/layout/vList2"/>
    <dgm:cxn modelId="{04FB9D88-C98A-4EB6-9EFB-27F480762482}" srcId="{2FBD580F-0585-4096-BC17-3F91941A866B}" destId="{373B42C4-F74B-426A-9666-8B58F2B2D006}" srcOrd="1" destOrd="0" parTransId="{AE0BEFD9-E11A-4665-9FD1-901E4EDF4C91}" sibTransId="{72370ED9-1373-45CC-8D44-1D4F8E3DFC94}"/>
    <dgm:cxn modelId="{856902D9-C977-416D-A82D-6C33CB3AC371}" type="presOf" srcId="{2FBD580F-0585-4096-BC17-3F91941A866B}" destId="{3052F84F-D34C-440D-BDEA-59AF457B4E12}" srcOrd="0" destOrd="0" presId="urn:microsoft.com/office/officeart/2005/8/layout/vList2"/>
    <dgm:cxn modelId="{9B9892DE-A665-4248-81E3-CC88FB6EEB4B}" srcId="{2FBD580F-0585-4096-BC17-3F91941A866B}" destId="{7B28AB81-BAE3-4B89-909A-F1712089F7EC}" srcOrd="3" destOrd="0" parTransId="{7EA804E9-4F63-4CC8-A0FE-AD521DDA364D}" sibTransId="{A08E38B5-9F99-4173-AF84-12E63D9C01CA}"/>
    <dgm:cxn modelId="{A3BCF083-4738-4E7F-8DD8-952783AE402F}" type="presParOf" srcId="{3052F84F-D34C-440D-BDEA-59AF457B4E12}" destId="{59FF19F3-7BAE-4680-9B1D-05E25F182067}" srcOrd="0" destOrd="0" presId="urn:microsoft.com/office/officeart/2005/8/layout/vList2"/>
    <dgm:cxn modelId="{B413D1C5-187A-4A58-81D6-D78EB57F7672}" type="presParOf" srcId="{3052F84F-D34C-440D-BDEA-59AF457B4E12}" destId="{63D2CDB0-E5E9-4B61-85B8-9E2E6752C71B}" srcOrd="1" destOrd="0" presId="urn:microsoft.com/office/officeart/2005/8/layout/vList2"/>
    <dgm:cxn modelId="{6C9998C7-1B86-47FD-9007-44FDF58BB23F}" type="presParOf" srcId="{3052F84F-D34C-440D-BDEA-59AF457B4E12}" destId="{343F7ADE-5C9F-4A0B-8608-D262EFC1D510}" srcOrd="2" destOrd="0" presId="urn:microsoft.com/office/officeart/2005/8/layout/vList2"/>
    <dgm:cxn modelId="{ABE3E66D-380C-44CF-B9B5-91102DA3F6D4}" type="presParOf" srcId="{3052F84F-D34C-440D-BDEA-59AF457B4E12}" destId="{6E7D1DA8-14F5-49EC-B096-C1CF080B09EC}" srcOrd="3" destOrd="0" presId="urn:microsoft.com/office/officeart/2005/8/layout/vList2"/>
    <dgm:cxn modelId="{8C0A2C22-BB5C-4540-B990-7BA718D3E185}" type="presParOf" srcId="{3052F84F-D34C-440D-BDEA-59AF457B4E12}" destId="{2FCE1A9E-D4E6-4A5D-BD54-B9CC7ED13889}" srcOrd="4" destOrd="0" presId="urn:microsoft.com/office/officeart/2005/8/layout/vList2"/>
    <dgm:cxn modelId="{52A9177D-6DA3-4628-AA55-6D875E2B2CE9}" type="presParOf" srcId="{3052F84F-D34C-440D-BDEA-59AF457B4E12}" destId="{E6C679BF-2C03-46BB-9BE9-1D7648C11607}" srcOrd="5" destOrd="0" presId="urn:microsoft.com/office/officeart/2005/8/layout/vList2"/>
    <dgm:cxn modelId="{EBA50123-E677-43FB-A9B8-7BF52581588E}" type="presParOf" srcId="{3052F84F-D34C-440D-BDEA-59AF457B4E12}" destId="{8A452262-8F8C-4D42-8F4D-C80CC842AB18}" srcOrd="6" destOrd="0" presId="urn:microsoft.com/office/officeart/2005/8/layout/vList2"/>
    <dgm:cxn modelId="{DDC0C854-9663-4262-8F47-88BCDF2E530C}" type="presParOf" srcId="{3052F84F-D34C-440D-BDEA-59AF457B4E12}" destId="{10E6B485-711E-45EB-B240-8D5563569F52}" srcOrd="7" destOrd="0" presId="urn:microsoft.com/office/officeart/2005/8/layout/vList2"/>
    <dgm:cxn modelId="{5DF6C7AF-9544-4D42-8F0F-D72C0C40D57C}" type="presParOf" srcId="{3052F84F-D34C-440D-BDEA-59AF457B4E12}" destId="{77625F98-05A5-4E89-85A0-F07FF3E89E1E}" srcOrd="8" destOrd="0" presId="urn:microsoft.com/office/officeart/2005/8/layout/vList2"/>
  </dgm:cxnLst>
  <dgm:bg/>
  <dgm:whole>
    <a:ln>
      <a:noFill/>
    </a:ln>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8F9EB3B-4370-48CF-B907-EDADD8746CAE}" type="doc">
      <dgm:prSet loTypeId="urn:microsoft.com/office/officeart/2018/5/layout/IconCircle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B9F677EC-9547-44E3-86ED-98934408F9D0}">
      <dgm:prSet/>
      <dgm:spPr/>
      <dgm:t>
        <a:bodyPr/>
        <a:lstStyle/>
        <a:p>
          <a:pPr>
            <a:defRPr cap="all"/>
          </a:pPr>
          <a:r>
            <a:rPr lang="en-GB" b="1" dirty="0">
              <a:latin typeface="Poppins" panose="00000500000000000000" pitchFamily="2" charset="0"/>
              <a:cs typeface="Poppins" panose="00000500000000000000" pitchFamily="2" charset="0"/>
            </a:rPr>
            <a:t>Submit an expression of interest online</a:t>
          </a:r>
          <a:endParaRPr lang="en-US" b="1" dirty="0">
            <a:latin typeface="Poppins" panose="00000500000000000000" pitchFamily="2" charset="0"/>
            <a:cs typeface="Poppins" panose="00000500000000000000" pitchFamily="2" charset="0"/>
          </a:endParaRPr>
        </a:p>
      </dgm:t>
    </dgm:pt>
    <dgm:pt modelId="{EF777C50-8D5C-4D41-BAD4-2F8B8B3DB2B9}" type="parTrans" cxnId="{C972EF4E-CEA3-4834-9B42-2B7BE12ED750}">
      <dgm:prSet/>
      <dgm:spPr/>
      <dgm:t>
        <a:bodyPr/>
        <a:lstStyle/>
        <a:p>
          <a:endParaRPr lang="en-US"/>
        </a:p>
      </dgm:t>
    </dgm:pt>
    <dgm:pt modelId="{2A7EE8BB-B80E-4ADA-87FB-585FD7211DFD}" type="sibTrans" cxnId="{C972EF4E-CEA3-4834-9B42-2B7BE12ED750}">
      <dgm:prSet/>
      <dgm:spPr/>
      <dgm:t>
        <a:bodyPr/>
        <a:lstStyle/>
        <a:p>
          <a:endParaRPr lang="en-US"/>
        </a:p>
      </dgm:t>
    </dgm:pt>
    <dgm:pt modelId="{08E75246-97B9-455C-87A4-55D56C3900B7}">
      <dgm:prSet/>
      <dgm:spPr/>
      <dgm:t>
        <a:bodyPr/>
        <a:lstStyle/>
        <a:p>
          <a:pPr>
            <a:defRPr cap="all"/>
          </a:pPr>
          <a:r>
            <a:rPr lang="en-GB" b="1" dirty="0">
              <a:latin typeface="Poppins" panose="00000500000000000000" pitchFamily="2" charset="0"/>
              <a:cs typeface="Poppins" panose="00000500000000000000" pitchFamily="2" charset="0"/>
            </a:rPr>
            <a:t>Closing date 27 </a:t>
          </a:r>
          <a:r>
            <a:rPr lang="en-GB" b="1" dirty="0" err="1">
              <a:latin typeface="Poppins" panose="00000500000000000000" pitchFamily="2" charset="0"/>
              <a:cs typeface="Poppins" panose="00000500000000000000" pitchFamily="2" charset="0"/>
            </a:rPr>
            <a:t>july</a:t>
          </a:r>
          <a:endParaRPr lang="en-US" b="1" dirty="0">
            <a:latin typeface="Poppins" panose="00000500000000000000" pitchFamily="2" charset="0"/>
            <a:cs typeface="Poppins" panose="00000500000000000000" pitchFamily="2" charset="0"/>
          </a:endParaRPr>
        </a:p>
      </dgm:t>
    </dgm:pt>
    <dgm:pt modelId="{5E84F29E-34F0-4931-BF3D-9A9D194455AC}" type="parTrans" cxnId="{AF54FF43-1E0C-4144-99B0-77010F89D926}">
      <dgm:prSet/>
      <dgm:spPr/>
      <dgm:t>
        <a:bodyPr/>
        <a:lstStyle/>
        <a:p>
          <a:endParaRPr lang="en-US"/>
        </a:p>
      </dgm:t>
    </dgm:pt>
    <dgm:pt modelId="{9C83ACCD-CA36-4254-9FA7-838F9F9620B8}" type="sibTrans" cxnId="{AF54FF43-1E0C-4144-99B0-77010F89D926}">
      <dgm:prSet/>
      <dgm:spPr/>
      <dgm:t>
        <a:bodyPr/>
        <a:lstStyle/>
        <a:p>
          <a:endParaRPr lang="en-US"/>
        </a:p>
      </dgm:t>
    </dgm:pt>
    <dgm:pt modelId="{74BF392D-FA39-4664-BF63-971453877F7C}" type="pres">
      <dgm:prSet presAssocID="{B8F9EB3B-4370-48CF-B907-EDADD8746CAE}" presName="root" presStyleCnt="0">
        <dgm:presLayoutVars>
          <dgm:dir/>
          <dgm:resizeHandles val="exact"/>
        </dgm:presLayoutVars>
      </dgm:prSet>
      <dgm:spPr/>
    </dgm:pt>
    <dgm:pt modelId="{3EE96DC1-DADD-4D5B-A544-CDC056C89B61}" type="pres">
      <dgm:prSet presAssocID="{B9F677EC-9547-44E3-86ED-98934408F9D0}" presName="compNode" presStyleCnt="0"/>
      <dgm:spPr/>
    </dgm:pt>
    <dgm:pt modelId="{BA8CADCA-6A21-4A0E-BCF5-6F6A3B6A4777}" type="pres">
      <dgm:prSet presAssocID="{B9F677EC-9547-44E3-86ED-98934408F9D0}" presName="iconBgRect" presStyleLbl="bgShp" presStyleIdx="0" presStyleCnt="2"/>
      <dgm:spPr>
        <a:solidFill>
          <a:srgbClr val="009644"/>
        </a:solidFill>
      </dgm:spPr>
    </dgm:pt>
    <dgm:pt modelId="{C7C1C612-36F3-414B-B291-60B1D7F85DBC}" type="pres">
      <dgm:prSet presAssocID="{B9F677EC-9547-44E3-86ED-98934408F9D0}"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heckmark"/>
        </a:ext>
      </dgm:extLst>
    </dgm:pt>
    <dgm:pt modelId="{ED95B2EB-21D8-43D7-A4E0-5169A007D53B}" type="pres">
      <dgm:prSet presAssocID="{B9F677EC-9547-44E3-86ED-98934408F9D0}" presName="spaceRect" presStyleCnt="0"/>
      <dgm:spPr/>
    </dgm:pt>
    <dgm:pt modelId="{9D535DC8-0A6F-417E-B018-8FA7021FAD95}" type="pres">
      <dgm:prSet presAssocID="{B9F677EC-9547-44E3-86ED-98934408F9D0}" presName="textRect" presStyleLbl="revTx" presStyleIdx="0" presStyleCnt="2">
        <dgm:presLayoutVars>
          <dgm:chMax val="1"/>
          <dgm:chPref val="1"/>
        </dgm:presLayoutVars>
      </dgm:prSet>
      <dgm:spPr/>
    </dgm:pt>
    <dgm:pt modelId="{99281B0F-825C-44E5-854A-6CEC5E7804B3}" type="pres">
      <dgm:prSet presAssocID="{2A7EE8BB-B80E-4ADA-87FB-585FD7211DFD}" presName="sibTrans" presStyleCnt="0"/>
      <dgm:spPr/>
    </dgm:pt>
    <dgm:pt modelId="{CE9103A2-8A3A-4EF9-8AF2-8C381B42B688}" type="pres">
      <dgm:prSet presAssocID="{08E75246-97B9-455C-87A4-55D56C3900B7}" presName="compNode" presStyleCnt="0"/>
      <dgm:spPr/>
    </dgm:pt>
    <dgm:pt modelId="{E51EB6F3-F805-4C7D-BA80-411225678DB0}" type="pres">
      <dgm:prSet presAssocID="{08E75246-97B9-455C-87A4-55D56C3900B7}" presName="iconBgRect" presStyleLbl="bgShp" presStyleIdx="1" presStyleCnt="2"/>
      <dgm:spPr>
        <a:solidFill>
          <a:srgbClr val="780078"/>
        </a:solidFill>
      </dgm:spPr>
    </dgm:pt>
    <dgm:pt modelId="{FA2E93F9-1183-4DAC-BE9E-72CF80F99DD9}" type="pres">
      <dgm:prSet presAssocID="{08E75246-97B9-455C-87A4-55D56C3900B7}"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Daily Calendar"/>
        </a:ext>
      </dgm:extLst>
    </dgm:pt>
    <dgm:pt modelId="{A5410D64-CF0F-450D-B367-DC6A3E91C370}" type="pres">
      <dgm:prSet presAssocID="{08E75246-97B9-455C-87A4-55D56C3900B7}" presName="spaceRect" presStyleCnt="0"/>
      <dgm:spPr/>
    </dgm:pt>
    <dgm:pt modelId="{73F99DDE-BDAE-44FA-B69C-42A565C36278}" type="pres">
      <dgm:prSet presAssocID="{08E75246-97B9-455C-87A4-55D56C3900B7}" presName="textRect" presStyleLbl="revTx" presStyleIdx="1" presStyleCnt="2">
        <dgm:presLayoutVars>
          <dgm:chMax val="1"/>
          <dgm:chPref val="1"/>
        </dgm:presLayoutVars>
      </dgm:prSet>
      <dgm:spPr/>
    </dgm:pt>
  </dgm:ptLst>
  <dgm:cxnLst>
    <dgm:cxn modelId="{AF54FF43-1E0C-4144-99B0-77010F89D926}" srcId="{B8F9EB3B-4370-48CF-B907-EDADD8746CAE}" destId="{08E75246-97B9-455C-87A4-55D56C3900B7}" srcOrd="1" destOrd="0" parTransId="{5E84F29E-34F0-4931-BF3D-9A9D194455AC}" sibTransId="{9C83ACCD-CA36-4254-9FA7-838F9F9620B8}"/>
    <dgm:cxn modelId="{C972EF4E-CEA3-4834-9B42-2B7BE12ED750}" srcId="{B8F9EB3B-4370-48CF-B907-EDADD8746CAE}" destId="{B9F677EC-9547-44E3-86ED-98934408F9D0}" srcOrd="0" destOrd="0" parTransId="{EF777C50-8D5C-4D41-BAD4-2F8B8B3DB2B9}" sibTransId="{2A7EE8BB-B80E-4ADA-87FB-585FD7211DFD}"/>
    <dgm:cxn modelId="{73471C58-A9F3-411F-BB55-1D89FEA33BE4}" type="presOf" srcId="{08E75246-97B9-455C-87A4-55D56C3900B7}" destId="{73F99DDE-BDAE-44FA-B69C-42A565C36278}" srcOrd="0" destOrd="0" presId="urn:microsoft.com/office/officeart/2018/5/layout/IconCircleLabelList"/>
    <dgm:cxn modelId="{D1F72E7D-3E5C-417E-BC55-017FA0BCB5BE}" type="presOf" srcId="{B9F677EC-9547-44E3-86ED-98934408F9D0}" destId="{9D535DC8-0A6F-417E-B018-8FA7021FAD95}" srcOrd="0" destOrd="0" presId="urn:microsoft.com/office/officeart/2018/5/layout/IconCircleLabelList"/>
    <dgm:cxn modelId="{6C1D73F3-EB52-4D45-B44F-12F842DDF704}" type="presOf" srcId="{B8F9EB3B-4370-48CF-B907-EDADD8746CAE}" destId="{74BF392D-FA39-4664-BF63-971453877F7C}" srcOrd="0" destOrd="0" presId="urn:microsoft.com/office/officeart/2018/5/layout/IconCircleLabelList"/>
    <dgm:cxn modelId="{137813D4-F71E-4039-ABCB-7BBFF1D2C9E6}" type="presParOf" srcId="{74BF392D-FA39-4664-BF63-971453877F7C}" destId="{3EE96DC1-DADD-4D5B-A544-CDC056C89B61}" srcOrd="0" destOrd="0" presId="urn:microsoft.com/office/officeart/2018/5/layout/IconCircleLabelList"/>
    <dgm:cxn modelId="{2ACFAF08-9DDE-433C-ACBB-E8BBD3332592}" type="presParOf" srcId="{3EE96DC1-DADD-4D5B-A544-CDC056C89B61}" destId="{BA8CADCA-6A21-4A0E-BCF5-6F6A3B6A4777}" srcOrd="0" destOrd="0" presId="urn:microsoft.com/office/officeart/2018/5/layout/IconCircleLabelList"/>
    <dgm:cxn modelId="{4835C679-E444-482C-B147-DF24263C29CD}" type="presParOf" srcId="{3EE96DC1-DADD-4D5B-A544-CDC056C89B61}" destId="{C7C1C612-36F3-414B-B291-60B1D7F85DBC}" srcOrd="1" destOrd="0" presId="urn:microsoft.com/office/officeart/2018/5/layout/IconCircleLabelList"/>
    <dgm:cxn modelId="{D551F937-0832-4E6A-99AA-5BC3D9F121FE}" type="presParOf" srcId="{3EE96DC1-DADD-4D5B-A544-CDC056C89B61}" destId="{ED95B2EB-21D8-43D7-A4E0-5169A007D53B}" srcOrd="2" destOrd="0" presId="urn:microsoft.com/office/officeart/2018/5/layout/IconCircleLabelList"/>
    <dgm:cxn modelId="{7688CF28-0739-438D-98E2-66158F464001}" type="presParOf" srcId="{3EE96DC1-DADD-4D5B-A544-CDC056C89B61}" destId="{9D535DC8-0A6F-417E-B018-8FA7021FAD95}" srcOrd="3" destOrd="0" presId="urn:microsoft.com/office/officeart/2018/5/layout/IconCircleLabelList"/>
    <dgm:cxn modelId="{F1379B9A-4E43-4E15-B32D-7C7861881BDB}" type="presParOf" srcId="{74BF392D-FA39-4664-BF63-971453877F7C}" destId="{99281B0F-825C-44E5-854A-6CEC5E7804B3}" srcOrd="1" destOrd="0" presId="urn:microsoft.com/office/officeart/2018/5/layout/IconCircleLabelList"/>
    <dgm:cxn modelId="{07A16AEB-8849-4B76-912D-2E81DC93E66F}" type="presParOf" srcId="{74BF392D-FA39-4664-BF63-971453877F7C}" destId="{CE9103A2-8A3A-4EF9-8AF2-8C381B42B688}" srcOrd="2" destOrd="0" presId="urn:microsoft.com/office/officeart/2018/5/layout/IconCircleLabelList"/>
    <dgm:cxn modelId="{F9D6EE37-48F4-4836-B9B1-09FEA637E71D}" type="presParOf" srcId="{CE9103A2-8A3A-4EF9-8AF2-8C381B42B688}" destId="{E51EB6F3-F805-4C7D-BA80-411225678DB0}" srcOrd="0" destOrd="0" presId="urn:microsoft.com/office/officeart/2018/5/layout/IconCircleLabelList"/>
    <dgm:cxn modelId="{D346D4DE-6630-4CDC-9966-FB66A59E51D8}" type="presParOf" srcId="{CE9103A2-8A3A-4EF9-8AF2-8C381B42B688}" destId="{FA2E93F9-1183-4DAC-BE9E-72CF80F99DD9}" srcOrd="1" destOrd="0" presId="urn:microsoft.com/office/officeart/2018/5/layout/IconCircleLabelList"/>
    <dgm:cxn modelId="{69117A36-7D2C-4953-818D-1017957E54D8}" type="presParOf" srcId="{CE9103A2-8A3A-4EF9-8AF2-8C381B42B688}" destId="{A5410D64-CF0F-450D-B367-DC6A3E91C370}" srcOrd="2" destOrd="0" presId="urn:microsoft.com/office/officeart/2018/5/layout/IconCircleLabelList"/>
    <dgm:cxn modelId="{06AFA71F-2EC0-45F4-8617-35F5E0F32B22}" type="presParOf" srcId="{CE9103A2-8A3A-4EF9-8AF2-8C381B42B688}" destId="{73F99DDE-BDAE-44FA-B69C-42A565C36278}" srcOrd="3" destOrd="0" presId="urn:microsoft.com/office/officeart/2018/5/layout/IconCircle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60A2E0B-4790-4179-8E3A-67CE201F1171}" type="doc">
      <dgm:prSet loTypeId="urn:microsoft.com/office/officeart/2005/8/layout/hierarchy1" loCatId="hierarchy" qsTypeId="urn:microsoft.com/office/officeart/2005/8/quickstyle/simple1" qsCatId="simple" csTypeId="urn:microsoft.com/office/officeart/2005/8/colors/colorful1" csCatId="colorful" phldr="1"/>
      <dgm:spPr/>
      <dgm:t>
        <a:bodyPr/>
        <a:lstStyle/>
        <a:p>
          <a:endParaRPr lang="en-US"/>
        </a:p>
      </dgm:t>
    </dgm:pt>
    <dgm:pt modelId="{0BE9A0D4-9D8E-4FD2-8C49-010A89B881F9}">
      <dgm:prSet/>
      <dgm:spPr>
        <a:ln>
          <a:solidFill>
            <a:schemeClr val="accent4">
              <a:lumMod val="75000"/>
            </a:schemeClr>
          </a:solidFill>
        </a:ln>
      </dgm:spPr>
      <dgm:t>
        <a:bodyPr/>
        <a:lstStyle/>
        <a:p>
          <a:r>
            <a:rPr lang="en-GB" dirty="0">
              <a:latin typeface="Poppins" panose="00000500000000000000" pitchFamily="2" charset="0"/>
              <a:cs typeface="Poppins" panose="00000500000000000000" pitchFamily="2" charset="0"/>
            </a:rPr>
            <a:t>Previous experience operating or delivering services in the Highland area</a:t>
          </a:r>
          <a:endParaRPr lang="en-US" dirty="0">
            <a:latin typeface="Poppins" panose="00000500000000000000" pitchFamily="2" charset="0"/>
            <a:cs typeface="Poppins" panose="00000500000000000000" pitchFamily="2" charset="0"/>
          </a:endParaRPr>
        </a:p>
      </dgm:t>
    </dgm:pt>
    <dgm:pt modelId="{631076D3-DE5B-4E66-B49A-E7EF058C49A4}" type="parTrans" cxnId="{D59F3CA2-4670-4B9E-B7EA-89CB159F5AF9}">
      <dgm:prSet/>
      <dgm:spPr/>
      <dgm:t>
        <a:bodyPr/>
        <a:lstStyle/>
        <a:p>
          <a:endParaRPr lang="en-US"/>
        </a:p>
      </dgm:t>
    </dgm:pt>
    <dgm:pt modelId="{694523F5-5FD9-4C52-B9E4-F469148E4390}" type="sibTrans" cxnId="{D59F3CA2-4670-4B9E-B7EA-89CB159F5AF9}">
      <dgm:prSet/>
      <dgm:spPr/>
      <dgm:t>
        <a:bodyPr/>
        <a:lstStyle/>
        <a:p>
          <a:endParaRPr lang="en-US"/>
        </a:p>
      </dgm:t>
    </dgm:pt>
    <dgm:pt modelId="{5D6FAD5C-A4C8-4E80-94D4-CF31017F1A55}">
      <dgm:prSet/>
      <dgm:spPr>
        <a:ln>
          <a:solidFill>
            <a:schemeClr val="accent4">
              <a:lumMod val="75000"/>
            </a:schemeClr>
          </a:solidFill>
        </a:ln>
      </dgm:spPr>
      <dgm:t>
        <a:bodyPr/>
        <a:lstStyle/>
        <a:p>
          <a:r>
            <a:rPr lang="en-GB" dirty="0">
              <a:latin typeface="Poppins" panose="00000500000000000000" pitchFamily="2" charset="0"/>
              <a:cs typeface="Poppins" panose="00000500000000000000" pitchFamily="2" charset="0"/>
            </a:rPr>
            <a:t>Previous experience working with vulnerable people</a:t>
          </a:r>
          <a:endParaRPr lang="en-US" dirty="0">
            <a:latin typeface="Poppins" panose="00000500000000000000" pitchFamily="2" charset="0"/>
            <a:cs typeface="Poppins" panose="00000500000000000000" pitchFamily="2" charset="0"/>
          </a:endParaRPr>
        </a:p>
      </dgm:t>
    </dgm:pt>
    <dgm:pt modelId="{335A77B9-F3C8-4CA7-8551-9F20E1544CA1}" type="parTrans" cxnId="{DA244A26-7356-4486-9CDE-4E04C162B615}">
      <dgm:prSet/>
      <dgm:spPr/>
      <dgm:t>
        <a:bodyPr/>
        <a:lstStyle/>
        <a:p>
          <a:endParaRPr lang="en-US"/>
        </a:p>
      </dgm:t>
    </dgm:pt>
    <dgm:pt modelId="{FD1739B5-AFB9-4756-98AC-1E3B46C3B892}" type="sibTrans" cxnId="{DA244A26-7356-4486-9CDE-4E04C162B615}">
      <dgm:prSet/>
      <dgm:spPr/>
      <dgm:t>
        <a:bodyPr/>
        <a:lstStyle/>
        <a:p>
          <a:endParaRPr lang="en-US"/>
        </a:p>
      </dgm:t>
    </dgm:pt>
    <dgm:pt modelId="{D51ED527-810E-4C3B-8C19-7CE1900EFF14}">
      <dgm:prSet/>
      <dgm:spPr>
        <a:ln>
          <a:solidFill>
            <a:schemeClr val="accent4">
              <a:lumMod val="75000"/>
            </a:schemeClr>
          </a:solidFill>
        </a:ln>
      </dgm:spPr>
      <dgm:t>
        <a:bodyPr/>
        <a:lstStyle/>
        <a:p>
          <a:r>
            <a:rPr lang="en-GB" dirty="0">
              <a:latin typeface="Poppins" panose="00000500000000000000" pitchFamily="2" charset="0"/>
              <a:cs typeface="Poppins" panose="00000500000000000000" pitchFamily="2" charset="0"/>
            </a:rPr>
            <a:t>People-led proposals (lived experience shaping the project)</a:t>
          </a:r>
          <a:endParaRPr lang="en-US" dirty="0">
            <a:latin typeface="Poppins" panose="00000500000000000000" pitchFamily="2" charset="0"/>
            <a:cs typeface="Poppins" panose="00000500000000000000" pitchFamily="2" charset="0"/>
          </a:endParaRPr>
        </a:p>
      </dgm:t>
    </dgm:pt>
    <dgm:pt modelId="{7B79979D-AF9C-4824-896B-0D915DD2557C}" type="parTrans" cxnId="{A0BE4193-20EA-48F2-9EBD-67FE0AFC4C4A}">
      <dgm:prSet/>
      <dgm:spPr/>
      <dgm:t>
        <a:bodyPr/>
        <a:lstStyle/>
        <a:p>
          <a:endParaRPr lang="en-US"/>
        </a:p>
      </dgm:t>
    </dgm:pt>
    <dgm:pt modelId="{2B103708-A13A-4D91-B88D-13C2CE2A8D62}" type="sibTrans" cxnId="{A0BE4193-20EA-48F2-9EBD-67FE0AFC4C4A}">
      <dgm:prSet/>
      <dgm:spPr/>
      <dgm:t>
        <a:bodyPr/>
        <a:lstStyle/>
        <a:p>
          <a:endParaRPr lang="en-US"/>
        </a:p>
      </dgm:t>
    </dgm:pt>
    <dgm:pt modelId="{D496DDB8-2557-4CE5-9BB7-D4ACEADA3536}">
      <dgm:prSet/>
      <dgm:spPr>
        <a:ln>
          <a:solidFill>
            <a:schemeClr val="accent4">
              <a:lumMod val="75000"/>
            </a:schemeClr>
          </a:solidFill>
        </a:ln>
      </dgm:spPr>
      <dgm:t>
        <a:bodyPr/>
        <a:lstStyle/>
        <a:p>
          <a:r>
            <a:rPr lang="en-GB" dirty="0">
              <a:latin typeface="Poppins" panose="00000500000000000000" pitchFamily="2" charset="0"/>
              <a:cs typeface="Poppins" panose="00000500000000000000" pitchFamily="2" charset="0"/>
            </a:rPr>
            <a:t>Clear outcomes (for the participants, not the organisation)</a:t>
          </a:r>
          <a:endParaRPr lang="en-US" dirty="0">
            <a:latin typeface="Poppins" panose="00000500000000000000" pitchFamily="2" charset="0"/>
            <a:cs typeface="Poppins" panose="00000500000000000000" pitchFamily="2" charset="0"/>
          </a:endParaRPr>
        </a:p>
      </dgm:t>
    </dgm:pt>
    <dgm:pt modelId="{F4F69426-6827-4022-9ADE-3CD54B5E3E0F}" type="parTrans" cxnId="{953B4125-A001-4FCC-A29E-496609B82B5F}">
      <dgm:prSet/>
      <dgm:spPr/>
      <dgm:t>
        <a:bodyPr/>
        <a:lstStyle/>
        <a:p>
          <a:endParaRPr lang="en-US"/>
        </a:p>
      </dgm:t>
    </dgm:pt>
    <dgm:pt modelId="{61BA9677-04FF-486E-BFBA-8BD7854224DD}" type="sibTrans" cxnId="{953B4125-A001-4FCC-A29E-496609B82B5F}">
      <dgm:prSet/>
      <dgm:spPr/>
      <dgm:t>
        <a:bodyPr/>
        <a:lstStyle/>
        <a:p>
          <a:endParaRPr lang="en-US"/>
        </a:p>
      </dgm:t>
    </dgm:pt>
    <dgm:pt modelId="{C69E3C32-8643-4E95-9C67-73C6EBB2F166}" type="pres">
      <dgm:prSet presAssocID="{260A2E0B-4790-4179-8E3A-67CE201F1171}" presName="hierChild1" presStyleCnt="0">
        <dgm:presLayoutVars>
          <dgm:chPref val="1"/>
          <dgm:dir/>
          <dgm:animOne val="branch"/>
          <dgm:animLvl val="lvl"/>
          <dgm:resizeHandles/>
        </dgm:presLayoutVars>
      </dgm:prSet>
      <dgm:spPr/>
    </dgm:pt>
    <dgm:pt modelId="{389F76FF-590E-49DA-9F49-D101949FC788}" type="pres">
      <dgm:prSet presAssocID="{0BE9A0D4-9D8E-4FD2-8C49-010A89B881F9}" presName="hierRoot1" presStyleCnt="0"/>
      <dgm:spPr/>
    </dgm:pt>
    <dgm:pt modelId="{A60E7192-68AD-45CB-8A0A-4EA3E4FE0ABF}" type="pres">
      <dgm:prSet presAssocID="{0BE9A0D4-9D8E-4FD2-8C49-010A89B881F9}" presName="composite" presStyleCnt="0"/>
      <dgm:spPr/>
    </dgm:pt>
    <dgm:pt modelId="{1A492EF8-15DD-4E81-B58F-8EDD1504F917}" type="pres">
      <dgm:prSet presAssocID="{0BE9A0D4-9D8E-4FD2-8C49-010A89B881F9}" presName="background" presStyleLbl="node0" presStyleIdx="0" presStyleCnt="4"/>
      <dgm:spPr>
        <a:solidFill>
          <a:srgbClr val="6C2E9B"/>
        </a:solidFill>
      </dgm:spPr>
    </dgm:pt>
    <dgm:pt modelId="{695193F1-B322-47AB-8DFF-39240730A7FB}" type="pres">
      <dgm:prSet presAssocID="{0BE9A0D4-9D8E-4FD2-8C49-010A89B881F9}" presName="text" presStyleLbl="fgAcc0" presStyleIdx="0" presStyleCnt="4">
        <dgm:presLayoutVars>
          <dgm:chPref val="3"/>
        </dgm:presLayoutVars>
      </dgm:prSet>
      <dgm:spPr/>
    </dgm:pt>
    <dgm:pt modelId="{7533366E-EE25-4C5F-89E5-35C21CE6075A}" type="pres">
      <dgm:prSet presAssocID="{0BE9A0D4-9D8E-4FD2-8C49-010A89B881F9}" presName="hierChild2" presStyleCnt="0"/>
      <dgm:spPr/>
    </dgm:pt>
    <dgm:pt modelId="{BEEE3A6F-86AC-4262-9082-DDBB146723F5}" type="pres">
      <dgm:prSet presAssocID="{5D6FAD5C-A4C8-4E80-94D4-CF31017F1A55}" presName="hierRoot1" presStyleCnt="0"/>
      <dgm:spPr/>
    </dgm:pt>
    <dgm:pt modelId="{8B8E1A35-6303-4E71-86F4-248D5648EA37}" type="pres">
      <dgm:prSet presAssocID="{5D6FAD5C-A4C8-4E80-94D4-CF31017F1A55}" presName="composite" presStyleCnt="0"/>
      <dgm:spPr/>
    </dgm:pt>
    <dgm:pt modelId="{9AF67D45-AA85-4931-9542-4127201DFB88}" type="pres">
      <dgm:prSet presAssocID="{5D6FAD5C-A4C8-4E80-94D4-CF31017F1A55}" presName="background" presStyleLbl="node0" presStyleIdx="1" presStyleCnt="4"/>
      <dgm:spPr>
        <a:solidFill>
          <a:srgbClr val="0070C0"/>
        </a:solidFill>
      </dgm:spPr>
    </dgm:pt>
    <dgm:pt modelId="{BD21BCEF-87C1-4238-B614-700A10A39B0B}" type="pres">
      <dgm:prSet presAssocID="{5D6FAD5C-A4C8-4E80-94D4-CF31017F1A55}" presName="text" presStyleLbl="fgAcc0" presStyleIdx="1" presStyleCnt="4">
        <dgm:presLayoutVars>
          <dgm:chPref val="3"/>
        </dgm:presLayoutVars>
      </dgm:prSet>
      <dgm:spPr/>
    </dgm:pt>
    <dgm:pt modelId="{2472002F-2063-4A06-9192-80A4C49789D1}" type="pres">
      <dgm:prSet presAssocID="{5D6FAD5C-A4C8-4E80-94D4-CF31017F1A55}" presName="hierChild2" presStyleCnt="0"/>
      <dgm:spPr/>
    </dgm:pt>
    <dgm:pt modelId="{3C41CB44-6EA0-4B68-8272-70B3487E7B87}" type="pres">
      <dgm:prSet presAssocID="{D51ED527-810E-4C3B-8C19-7CE1900EFF14}" presName="hierRoot1" presStyleCnt="0"/>
      <dgm:spPr/>
    </dgm:pt>
    <dgm:pt modelId="{D90E4996-AFD3-4BF0-8FF1-94601C0A9500}" type="pres">
      <dgm:prSet presAssocID="{D51ED527-810E-4C3B-8C19-7CE1900EFF14}" presName="composite" presStyleCnt="0"/>
      <dgm:spPr/>
    </dgm:pt>
    <dgm:pt modelId="{D164E7A0-5209-47AB-8088-F842025D2FDC}" type="pres">
      <dgm:prSet presAssocID="{D51ED527-810E-4C3B-8C19-7CE1900EFF14}" presName="background" presStyleLbl="node0" presStyleIdx="2" presStyleCnt="4"/>
      <dgm:spPr>
        <a:solidFill>
          <a:srgbClr val="00B050"/>
        </a:solidFill>
      </dgm:spPr>
    </dgm:pt>
    <dgm:pt modelId="{3AE98A23-1B2D-4A3B-A77A-C11F75A559EF}" type="pres">
      <dgm:prSet presAssocID="{D51ED527-810E-4C3B-8C19-7CE1900EFF14}" presName="text" presStyleLbl="fgAcc0" presStyleIdx="2" presStyleCnt="4">
        <dgm:presLayoutVars>
          <dgm:chPref val="3"/>
        </dgm:presLayoutVars>
      </dgm:prSet>
      <dgm:spPr/>
    </dgm:pt>
    <dgm:pt modelId="{0476E4D5-4713-4135-A201-C49A5C168D31}" type="pres">
      <dgm:prSet presAssocID="{D51ED527-810E-4C3B-8C19-7CE1900EFF14}" presName="hierChild2" presStyleCnt="0"/>
      <dgm:spPr/>
    </dgm:pt>
    <dgm:pt modelId="{585CA5E2-7C0A-4946-8A30-E422F3B39679}" type="pres">
      <dgm:prSet presAssocID="{D496DDB8-2557-4CE5-9BB7-D4ACEADA3536}" presName="hierRoot1" presStyleCnt="0"/>
      <dgm:spPr/>
    </dgm:pt>
    <dgm:pt modelId="{BB154E2F-6AE0-4238-B084-C98510B05104}" type="pres">
      <dgm:prSet presAssocID="{D496DDB8-2557-4CE5-9BB7-D4ACEADA3536}" presName="composite" presStyleCnt="0"/>
      <dgm:spPr/>
    </dgm:pt>
    <dgm:pt modelId="{71B579D3-E716-4A6A-80B9-4F3E742C4D87}" type="pres">
      <dgm:prSet presAssocID="{D496DDB8-2557-4CE5-9BB7-D4ACEADA3536}" presName="background" presStyleLbl="node0" presStyleIdx="3" presStyleCnt="4"/>
      <dgm:spPr>
        <a:solidFill>
          <a:schemeClr val="accent4">
            <a:lumMod val="75000"/>
          </a:schemeClr>
        </a:solidFill>
      </dgm:spPr>
    </dgm:pt>
    <dgm:pt modelId="{593BDBBB-9475-4D40-97B3-F020888D451B}" type="pres">
      <dgm:prSet presAssocID="{D496DDB8-2557-4CE5-9BB7-D4ACEADA3536}" presName="text" presStyleLbl="fgAcc0" presStyleIdx="3" presStyleCnt="4">
        <dgm:presLayoutVars>
          <dgm:chPref val="3"/>
        </dgm:presLayoutVars>
      </dgm:prSet>
      <dgm:spPr/>
    </dgm:pt>
    <dgm:pt modelId="{61893B30-227D-4E59-9C32-1917F8F5CAD1}" type="pres">
      <dgm:prSet presAssocID="{D496DDB8-2557-4CE5-9BB7-D4ACEADA3536}" presName="hierChild2" presStyleCnt="0"/>
      <dgm:spPr/>
    </dgm:pt>
  </dgm:ptLst>
  <dgm:cxnLst>
    <dgm:cxn modelId="{28DF1206-EBC4-488F-BD0A-206E94E1C822}" type="presOf" srcId="{D496DDB8-2557-4CE5-9BB7-D4ACEADA3536}" destId="{593BDBBB-9475-4D40-97B3-F020888D451B}" srcOrd="0" destOrd="0" presId="urn:microsoft.com/office/officeart/2005/8/layout/hierarchy1"/>
    <dgm:cxn modelId="{951CC90E-7773-4B7E-B6D4-56B315D1AF0B}" type="presOf" srcId="{5D6FAD5C-A4C8-4E80-94D4-CF31017F1A55}" destId="{BD21BCEF-87C1-4238-B614-700A10A39B0B}" srcOrd="0" destOrd="0" presId="urn:microsoft.com/office/officeart/2005/8/layout/hierarchy1"/>
    <dgm:cxn modelId="{953B4125-A001-4FCC-A29E-496609B82B5F}" srcId="{260A2E0B-4790-4179-8E3A-67CE201F1171}" destId="{D496DDB8-2557-4CE5-9BB7-D4ACEADA3536}" srcOrd="3" destOrd="0" parTransId="{F4F69426-6827-4022-9ADE-3CD54B5E3E0F}" sibTransId="{61BA9677-04FF-486E-BFBA-8BD7854224DD}"/>
    <dgm:cxn modelId="{DA244A26-7356-4486-9CDE-4E04C162B615}" srcId="{260A2E0B-4790-4179-8E3A-67CE201F1171}" destId="{5D6FAD5C-A4C8-4E80-94D4-CF31017F1A55}" srcOrd="1" destOrd="0" parTransId="{335A77B9-F3C8-4CA7-8551-9F20E1544CA1}" sibTransId="{FD1739B5-AFB9-4756-98AC-1E3B46C3B892}"/>
    <dgm:cxn modelId="{DA7B234E-13CC-4632-866C-A152389A3005}" type="presOf" srcId="{260A2E0B-4790-4179-8E3A-67CE201F1171}" destId="{C69E3C32-8643-4E95-9C67-73C6EBB2F166}" srcOrd="0" destOrd="0" presId="urn:microsoft.com/office/officeart/2005/8/layout/hierarchy1"/>
    <dgm:cxn modelId="{A3364C6D-CF84-4487-BEFC-FA5328BEE848}" type="presOf" srcId="{0BE9A0D4-9D8E-4FD2-8C49-010A89B881F9}" destId="{695193F1-B322-47AB-8DFF-39240730A7FB}" srcOrd="0" destOrd="0" presId="urn:microsoft.com/office/officeart/2005/8/layout/hierarchy1"/>
    <dgm:cxn modelId="{A0BE4193-20EA-48F2-9EBD-67FE0AFC4C4A}" srcId="{260A2E0B-4790-4179-8E3A-67CE201F1171}" destId="{D51ED527-810E-4C3B-8C19-7CE1900EFF14}" srcOrd="2" destOrd="0" parTransId="{7B79979D-AF9C-4824-896B-0D915DD2557C}" sibTransId="{2B103708-A13A-4D91-B88D-13C2CE2A8D62}"/>
    <dgm:cxn modelId="{D59F3CA2-4670-4B9E-B7EA-89CB159F5AF9}" srcId="{260A2E0B-4790-4179-8E3A-67CE201F1171}" destId="{0BE9A0D4-9D8E-4FD2-8C49-010A89B881F9}" srcOrd="0" destOrd="0" parTransId="{631076D3-DE5B-4E66-B49A-E7EF058C49A4}" sibTransId="{694523F5-5FD9-4C52-B9E4-F469148E4390}"/>
    <dgm:cxn modelId="{0C9C53A9-4392-4D5C-8EE2-F533C6840660}" type="presOf" srcId="{D51ED527-810E-4C3B-8C19-7CE1900EFF14}" destId="{3AE98A23-1B2D-4A3B-A77A-C11F75A559EF}" srcOrd="0" destOrd="0" presId="urn:microsoft.com/office/officeart/2005/8/layout/hierarchy1"/>
    <dgm:cxn modelId="{3FCB37A1-4B67-4806-9FD2-5790E7A5E490}" type="presParOf" srcId="{C69E3C32-8643-4E95-9C67-73C6EBB2F166}" destId="{389F76FF-590E-49DA-9F49-D101949FC788}" srcOrd="0" destOrd="0" presId="urn:microsoft.com/office/officeart/2005/8/layout/hierarchy1"/>
    <dgm:cxn modelId="{F2660D47-6F4F-435D-8D87-6AAEFAC3DE70}" type="presParOf" srcId="{389F76FF-590E-49DA-9F49-D101949FC788}" destId="{A60E7192-68AD-45CB-8A0A-4EA3E4FE0ABF}" srcOrd="0" destOrd="0" presId="urn:microsoft.com/office/officeart/2005/8/layout/hierarchy1"/>
    <dgm:cxn modelId="{BDADB36C-E528-485E-BA0E-8313CA523774}" type="presParOf" srcId="{A60E7192-68AD-45CB-8A0A-4EA3E4FE0ABF}" destId="{1A492EF8-15DD-4E81-B58F-8EDD1504F917}" srcOrd="0" destOrd="0" presId="urn:microsoft.com/office/officeart/2005/8/layout/hierarchy1"/>
    <dgm:cxn modelId="{34316F2B-915B-42F1-AD99-B3A3660AF7B9}" type="presParOf" srcId="{A60E7192-68AD-45CB-8A0A-4EA3E4FE0ABF}" destId="{695193F1-B322-47AB-8DFF-39240730A7FB}" srcOrd="1" destOrd="0" presId="urn:microsoft.com/office/officeart/2005/8/layout/hierarchy1"/>
    <dgm:cxn modelId="{7391DA50-24E2-4950-9AE8-9F1DE873B98C}" type="presParOf" srcId="{389F76FF-590E-49DA-9F49-D101949FC788}" destId="{7533366E-EE25-4C5F-89E5-35C21CE6075A}" srcOrd="1" destOrd="0" presId="urn:microsoft.com/office/officeart/2005/8/layout/hierarchy1"/>
    <dgm:cxn modelId="{CE4AEC8C-9EF9-4064-BE0F-4CCEE42F2027}" type="presParOf" srcId="{C69E3C32-8643-4E95-9C67-73C6EBB2F166}" destId="{BEEE3A6F-86AC-4262-9082-DDBB146723F5}" srcOrd="1" destOrd="0" presId="urn:microsoft.com/office/officeart/2005/8/layout/hierarchy1"/>
    <dgm:cxn modelId="{5BA4653F-EFA4-4B7C-A475-0F288645C4CB}" type="presParOf" srcId="{BEEE3A6F-86AC-4262-9082-DDBB146723F5}" destId="{8B8E1A35-6303-4E71-86F4-248D5648EA37}" srcOrd="0" destOrd="0" presId="urn:microsoft.com/office/officeart/2005/8/layout/hierarchy1"/>
    <dgm:cxn modelId="{18053BBA-8365-45C6-AD07-C7844E0F7953}" type="presParOf" srcId="{8B8E1A35-6303-4E71-86F4-248D5648EA37}" destId="{9AF67D45-AA85-4931-9542-4127201DFB88}" srcOrd="0" destOrd="0" presId="urn:microsoft.com/office/officeart/2005/8/layout/hierarchy1"/>
    <dgm:cxn modelId="{E9D93C0E-B065-4296-B33B-B4C3D065442C}" type="presParOf" srcId="{8B8E1A35-6303-4E71-86F4-248D5648EA37}" destId="{BD21BCEF-87C1-4238-B614-700A10A39B0B}" srcOrd="1" destOrd="0" presId="urn:microsoft.com/office/officeart/2005/8/layout/hierarchy1"/>
    <dgm:cxn modelId="{D1D18E6F-AC16-41BF-AA77-A7703940406F}" type="presParOf" srcId="{BEEE3A6F-86AC-4262-9082-DDBB146723F5}" destId="{2472002F-2063-4A06-9192-80A4C49789D1}" srcOrd="1" destOrd="0" presId="urn:microsoft.com/office/officeart/2005/8/layout/hierarchy1"/>
    <dgm:cxn modelId="{468CAA9A-013F-4EFF-819F-F96F244C1D88}" type="presParOf" srcId="{C69E3C32-8643-4E95-9C67-73C6EBB2F166}" destId="{3C41CB44-6EA0-4B68-8272-70B3487E7B87}" srcOrd="2" destOrd="0" presId="urn:microsoft.com/office/officeart/2005/8/layout/hierarchy1"/>
    <dgm:cxn modelId="{1294F48F-D564-4466-80BD-277B26C4BE0F}" type="presParOf" srcId="{3C41CB44-6EA0-4B68-8272-70B3487E7B87}" destId="{D90E4996-AFD3-4BF0-8FF1-94601C0A9500}" srcOrd="0" destOrd="0" presId="urn:microsoft.com/office/officeart/2005/8/layout/hierarchy1"/>
    <dgm:cxn modelId="{633D307B-0ECF-48A4-BB50-CD497A02C85B}" type="presParOf" srcId="{D90E4996-AFD3-4BF0-8FF1-94601C0A9500}" destId="{D164E7A0-5209-47AB-8088-F842025D2FDC}" srcOrd="0" destOrd="0" presId="urn:microsoft.com/office/officeart/2005/8/layout/hierarchy1"/>
    <dgm:cxn modelId="{EA0460C4-24DB-4485-9A7C-8DD384EA3CA6}" type="presParOf" srcId="{D90E4996-AFD3-4BF0-8FF1-94601C0A9500}" destId="{3AE98A23-1B2D-4A3B-A77A-C11F75A559EF}" srcOrd="1" destOrd="0" presId="urn:microsoft.com/office/officeart/2005/8/layout/hierarchy1"/>
    <dgm:cxn modelId="{1E08BD2A-4A97-4A00-A2EE-A73719E7F1DC}" type="presParOf" srcId="{3C41CB44-6EA0-4B68-8272-70B3487E7B87}" destId="{0476E4D5-4713-4135-A201-C49A5C168D31}" srcOrd="1" destOrd="0" presId="urn:microsoft.com/office/officeart/2005/8/layout/hierarchy1"/>
    <dgm:cxn modelId="{96FA492C-01D9-4784-9E55-E53B5AA5E4E0}" type="presParOf" srcId="{C69E3C32-8643-4E95-9C67-73C6EBB2F166}" destId="{585CA5E2-7C0A-4946-8A30-E422F3B39679}" srcOrd="3" destOrd="0" presId="urn:microsoft.com/office/officeart/2005/8/layout/hierarchy1"/>
    <dgm:cxn modelId="{B4381B93-F41A-4673-A5E6-A75710D396BA}" type="presParOf" srcId="{585CA5E2-7C0A-4946-8A30-E422F3B39679}" destId="{BB154E2F-6AE0-4238-B084-C98510B05104}" srcOrd="0" destOrd="0" presId="urn:microsoft.com/office/officeart/2005/8/layout/hierarchy1"/>
    <dgm:cxn modelId="{5CB09147-FD1A-465E-9D0B-A7F34F3F78F4}" type="presParOf" srcId="{BB154E2F-6AE0-4238-B084-C98510B05104}" destId="{71B579D3-E716-4A6A-80B9-4F3E742C4D87}" srcOrd="0" destOrd="0" presId="urn:microsoft.com/office/officeart/2005/8/layout/hierarchy1"/>
    <dgm:cxn modelId="{FECD51A9-5060-464D-B34B-B51CC1CB21EF}" type="presParOf" srcId="{BB154E2F-6AE0-4238-B084-C98510B05104}" destId="{593BDBBB-9475-4D40-97B3-F020888D451B}" srcOrd="1" destOrd="0" presId="urn:microsoft.com/office/officeart/2005/8/layout/hierarchy1"/>
    <dgm:cxn modelId="{6CA35EC9-6336-4C4C-91C1-D956D3F94B60}" type="presParOf" srcId="{585CA5E2-7C0A-4946-8A30-E422F3B39679}" destId="{61893B30-227D-4E59-9C32-1917F8F5CAD1}"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2B7C0DD-AC19-47E9-850C-A6261B36E322}" type="doc">
      <dgm:prSet loTypeId="urn:microsoft.com/office/officeart/2005/8/layout/hList1" loCatId="list" qsTypeId="urn:microsoft.com/office/officeart/2005/8/quickstyle/simple1" qsCatId="simple" csTypeId="urn:microsoft.com/office/officeart/2005/8/colors/colorful4" csCatId="colorful" phldr="1"/>
      <dgm:spPr/>
      <dgm:t>
        <a:bodyPr/>
        <a:lstStyle/>
        <a:p>
          <a:endParaRPr lang="en-US"/>
        </a:p>
      </dgm:t>
    </dgm:pt>
    <dgm:pt modelId="{36AA9B22-E24D-439A-9F6F-7540BD5299FD}">
      <dgm:prSet/>
      <dgm:spPr/>
      <dgm:t>
        <a:bodyPr/>
        <a:lstStyle/>
        <a:p>
          <a:r>
            <a:rPr lang="en-US" baseline="0" dirty="0">
              <a:latin typeface="Poppins" panose="00000500000000000000" pitchFamily="2" charset="0"/>
            </a:rPr>
            <a:t>Engagement</a:t>
          </a:r>
        </a:p>
      </dgm:t>
    </dgm:pt>
    <dgm:pt modelId="{4B445040-8269-4C32-B2C2-9BB651CC0AA0}" type="parTrans" cxnId="{3BCBEC22-C27A-41E3-93B5-0262A75D7E40}">
      <dgm:prSet/>
      <dgm:spPr/>
      <dgm:t>
        <a:bodyPr/>
        <a:lstStyle/>
        <a:p>
          <a:endParaRPr lang="en-US"/>
        </a:p>
      </dgm:t>
    </dgm:pt>
    <dgm:pt modelId="{3F9E623E-57B5-4D95-BC6A-46ABE650E472}" type="sibTrans" cxnId="{3BCBEC22-C27A-41E3-93B5-0262A75D7E40}">
      <dgm:prSet/>
      <dgm:spPr/>
      <dgm:t>
        <a:bodyPr/>
        <a:lstStyle/>
        <a:p>
          <a:endParaRPr lang="en-US"/>
        </a:p>
      </dgm:t>
    </dgm:pt>
    <dgm:pt modelId="{05CB0F7D-743C-4410-A576-5EE9F5AA4457}">
      <dgm:prSet/>
      <dgm:spPr/>
      <dgm:t>
        <a:bodyPr/>
        <a:lstStyle/>
        <a:p>
          <a:r>
            <a:rPr lang="en-US" baseline="0" dirty="0">
              <a:latin typeface="Poppins" panose="00000500000000000000" pitchFamily="2" charset="0"/>
            </a:rPr>
            <a:t>Evidence how you established the need</a:t>
          </a:r>
        </a:p>
      </dgm:t>
    </dgm:pt>
    <dgm:pt modelId="{C5C0C881-5781-462C-9F22-C17E71C7EE08}" type="parTrans" cxnId="{CA92B1F6-B59C-4830-81E1-AA4C02924173}">
      <dgm:prSet/>
      <dgm:spPr/>
      <dgm:t>
        <a:bodyPr/>
        <a:lstStyle/>
        <a:p>
          <a:endParaRPr lang="en-US"/>
        </a:p>
      </dgm:t>
    </dgm:pt>
    <dgm:pt modelId="{05560522-C9AA-4716-B5DB-854F24505D93}" type="sibTrans" cxnId="{CA92B1F6-B59C-4830-81E1-AA4C02924173}">
      <dgm:prSet/>
      <dgm:spPr/>
      <dgm:t>
        <a:bodyPr/>
        <a:lstStyle/>
        <a:p>
          <a:endParaRPr lang="en-US"/>
        </a:p>
      </dgm:t>
    </dgm:pt>
    <dgm:pt modelId="{7E18B7B9-5C5C-41EB-9C71-D98EC843FF47}">
      <dgm:prSet/>
      <dgm:spPr/>
      <dgm:t>
        <a:bodyPr/>
        <a:lstStyle/>
        <a:p>
          <a:r>
            <a:rPr lang="en-US" baseline="0" dirty="0">
              <a:latin typeface="Poppins" panose="00000500000000000000" pitchFamily="2" charset="0"/>
            </a:rPr>
            <a:t>Benefit</a:t>
          </a:r>
        </a:p>
      </dgm:t>
    </dgm:pt>
    <dgm:pt modelId="{CE918C39-6C4B-444D-B981-CD39D9227342}" type="parTrans" cxnId="{3DA2CE02-365B-486A-ACE2-077050B3A524}">
      <dgm:prSet/>
      <dgm:spPr/>
      <dgm:t>
        <a:bodyPr/>
        <a:lstStyle/>
        <a:p>
          <a:endParaRPr lang="en-US"/>
        </a:p>
      </dgm:t>
    </dgm:pt>
    <dgm:pt modelId="{0C664B66-FC31-41B8-B45E-136DB4A6D966}" type="sibTrans" cxnId="{3DA2CE02-365B-486A-ACE2-077050B3A524}">
      <dgm:prSet/>
      <dgm:spPr/>
      <dgm:t>
        <a:bodyPr/>
        <a:lstStyle/>
        <a:p>
          <a:endParaRPr lang="en-US"/>
        </a:p>
      </dgm:t>
    </dgm:pt>
    <dgm:pt modelId="{1D5BD765-93FC-4D80-965D-1287B76E9391}">
      <dgm:prSet/>
      <dgm:spPr/>
      <dgm:t>
        <a:bodyPr/>
        <a:lstStyle/>
        <a:p>
          <a:r>
            <a:rPr lang="en-US" baseline="0" dirty="0">
              <a:latin typeface="Poppins" panose="00000500000000000000" pitchFamily="2" charset="0"/>
            </a:rPr>
            <a:t>Evidence the benefit to your community </a:t>
          </a:r>
        </a:p>
      </dgm:t>
    </dgm:pt>
    <dgm:pt modelId="{A7D267AA-C8F4-4005-9683-DD472DC4A6EA}" type="parTrans" cxnId="{35D90F1A-0A8A-426D-883C-5B632C54A4DC}">
      <dgm:prSet/>
      <dgm:spPr/>
      <dgm:t>
        <a:bodyPr/>
        <a:lstStyle/>
        <a:p>
          <a:endParaRPr lang="en-US"/>
        </a:p>
      </dgm:t>
    </dgm:pt>
    <dgm:pt modelId="{CF0FB0B5-16B9-4ADE-8CA0-9B0760C9487C}" type="sibTrans" cxnId="{35D90F1A-0A8A-426D-883C-5B632C54A4DC}">
      <dgm:prSet/>
      <dgm:spPr/>
      <dgm:t>
        <a:bodyPr/>
        <a:lstStyle/>
        <a:p>
          <a:endParaRPr lang="en-US"/>
        </a:p>
      </dgm:t>
    </dgm:pt>
    <dgm:pt modelId="{A366086D-4DAE-44C5-8A3E-D65CB97F4F6E}">
      <dgm:prSet/>
      <dgm:spPr>
        <a:solidFill>
          <a:srgbClr val="780078"/>
        </a:solidFill>
        <a:ln>
          <a:noFill/>
        </a:ln>
      </dgm:spPr>
      <dgm:t>
        <a:bodyPr/>
        <a:lstStyle/>
        <a:p>
          <a:r>
            <a:rPr lang="en-US" baseline="0" dirty="0">
              <a:latin typeface="Poppins" panose="00000500000000000000" pitchFamily="2" charset="0"/>
            </a:rPr>
            <a:t>Quality</a:t>
          </a:r>
        </a:p>
      </dgm:t>
    </dgm:pt>
    <dgm:pt modelId="{5C15A313-7C4B-48C4-9BA6-46BFACD40F08}" type="parTrans" cxnId="{E463127A-E03B-409B-8D83-EB8D06DBDE6E}">
      <dgm:prSet/>
      <dgm:spPr/>
      <dgm:t>
        <a:bodyPr/>
        <a:lstStyle/>
        <a:p>
          <a:endParaRPr lang="en-US"/>
        </a:p>
      </dgm:t>
    </dgm:pt>
    <dgm:pt modelId="{016BE14B-955B-453C-90B0-08A786171E7A}" type="sibTrans" cxnId="{E463127A-E03B-409B-8D83-EB8D06DBDE6E}">
      <dgm:prSet/>
      <dgm:spPr/>
      <dgm:t>
        <a:bodyPr/>
        <a:lstStyle/>
        <a:p>
          <a:endParaRPr lang="en-US"/>
        </a:p>
      </dgm:t>
    </dgm:pt>
    <dgm:pt modelId="{180D883D-13D1-4734-8562-277D84B44E38}">
      <dgm:prSet/>
      <dgm:spPr>
        <a:solidFill>
          <a:srgbClr val="C5D3FF">
            <a:alpha val="89804"/>
          </a:srgbClr>
        </a:solidFill>
        <a:ln>
          <a:noFill/>
        </a:ln>
      </dgm:spPr>
      <dgm:t>
        <a:bodyPr/>
        <a:lstStyle/>
        <a:p>
          <a:r>
            <a:rPr lang="en-US" baseline="0">
              <a:latin typeface="Poppins" panose="00000500000000000000" pitchFamily="2" charset="0"/>
            </a:rPr>
            <a:t>Demonstrate quality and appropriateness</a:t>
          </a:r>
        </a:p>
      </dgm:t>
    </dgm:pt>
    <dgm:pt modelId="{D0336CD4-CBD8-4977-B846-F226B83989C7}" type="parTrans" cxnId="{125D1585-749E-41E6-A43E-6A2E00E19198}">
      <dgm:prSet/>
      <dgm:spPr/>
      <dgm:t>
        <a:bodyPr/>
        <a:lstStyle/>
        <a:p>
          <a:endParaRPr lang="en-US"/>
        </a:p>
      </dgm:t>
    </dgm:pt>
    <dgm:pt modelId="{57A096EA-631B-4AF7-A413-B15827BB6CDA}" type="sibTrans" cxnId="{125D1585-749E-41E6-A43E-6A2E00E19198}">
      <dgm:prSet/>
      <dgm:spPr/>
      <dgm:t>
        <a:bodyPr/>
        <a:lstStyle/>
        <a:p>
          <a:endParaRPr lang="en-US"/>
        </a:p>
      </dgm:t>
    </dgm:pt>
    <dgm:pt modelId="{58BF6D01-01F5-4DCB-A391-1FE28DB0AAE9}">
      <dgm:prSet/>
      <dgm:spPr>
        <a:solidFill>
          <a:srgbClr val="0070C0"/>
        </a:solidFill>
        <a:ln>
          <a:noFill/>
        </a:ln>
      </dgm:spPr>
      <dgm:t>
        <a:bodyPr/>
        <a:lstStyle/>
        <a:p>
          <a:r>
            <a:rPr lang="en-US" baseline="0" dirty="0">
              <a:latin typeface="Poppins" panose="00000500000000000000" pitchFamily="2" charset="0"/>
            </a:rPr>
            <a:t>Fit</a:t>
          </a:r>
        </a:p>
      </dgm:t>
    </dgm:pt>
    <dgm:pt modelId="{B173089E-382F-43A7-AFF6-B2AC1D6BB980}" type="parTrans" cxnId="{F1400541-663D-41CA-8EDB-DC80ED5AC0AB}">
      <dgm:prSet/>
      <dgm:spPr/>
      <dgm:t>
        <a:bodyPr/>
        <a:lstStyle/>
        <a:p>
          <a:endParaRPr lang="en-US"/>
        </a:p>
      </dgm:t>
    </dgm:pt>
    <dgm:pt modelId="{0D998DD3-44B8-492D-9FD8-C32162ABEA82}" type="sibTrans" cxnId="{F1400541-663D-41CA-8EDB-DC80ED5AC0AB}">
      <dgm:prSet/>
      <dgm:spPr/>
      <dgm:t>
        <a:bodyPr/>
        <a:lstStyle/>
        <a:p>
          <a:endParaRPr lang="en-US"/>
        </a:p>
      </dgm:t>
    </dgm:pt>
    <dgm:pt modelId="{8010155D-3323-454C-A90C-16EDB0EABE83}">
      <dgm:prSet/>
      <dgm:spPr>
        <a:solidFill>
          <a:srgbClr val="ABD5FF">
            <a:alpha val="89804"/>
          </a:srgbClr>
        </a:solidFill>
        <a:ln>
          <a:noFill/>
        </a:ln>
      </dgm:spPr>
      <dgm:t>
        <a:bodyPr/>
        <a:lstStyle/>
        <a:p>
          <a:r>
            <a:rPr lang="en-US" baseline="0" dirty="0">
              <a:latin typeface="Poppins" panose="00000500000000000000" pitchFamily="2" charset="0"/>
            </a:rPr>
            <a:t>Fit with the local strategy</a:t>
          </a:r>
        </a:p>
      </dgm:t>
    </dgm:pt>
    <dgm:pt modelId="{3FD1BD89-0792-498E-8354-1608D754610B}" type="parTrans" cxnId="{476DB0BB-3ABB-4989-BFDD-5796DB6CF543}">
      <dgm:prSet/>
      <dgm:spPr/>
      <dgm:t>
        <a:bodyPr/>
        <a:lstStyle/>
        <a:p>
          <a:endParaRPr lang="en-US"/>
        </a:p>
      </dgm:t>
    </dgm:pt>
    <dgm:pt modelId="{9BE0844F-5F9B-4855-A247-CB2BE2A244DF}" type="sibTrans" cxnId="{476DB0BB-3ABB-4989-BFDD-5796DB6CF543}">
      <dgm:prSet/>
      <dgm:spPr/>
      <dgm:t>
        <a:bodyPr/>
        <a:lstStyle/>
        <a:p>
          <a:endParaRPr lang="en-US"/>
        </a:p>
      </dgm:t>
    </dgm:pt>
    <dgm:pt modelId="{E71DD937-045A-4D42-B234-B9258CCD9F12}">
      <dgm:prSet/>
      <dgm:spPr>
        <a:solidFill>
          <a:srgbClr val="3399FF"/>
        </a:solidFill>
        <a:ln>
          <a:noFill/>
        </a:ln>
      </dgm:spPr>
      <dgm:t>
        <a:bodyPr/>
        <a:lstStyle/>
        <a:p>
          <a:r>
            <a:rPr lang="en-US" baseline="0" dirty="0">
              <a:latin typeface="Poppins" panose="00000500000000000000" pitchFamily="2" charset="0"/>
            </a:rPr>
            <a:t>Outcomes</a:t>
          </a:r>
        </a:p>
      </dgm:t>
    </dgm:pt>
    <dgm:pt modelId="{56FF8124-DAE4-4773-9549-0327E4E0739E}" type="parTrans" cxnId="{409C5739-7516-4E04-A14C-C064195917E8}">
      <dgm:prSet/>
      <dgm:spPr/>
      <dgm:t>
        <a:bodyPr/>
        <a:lstStyle/>
        <a:p>
          <a:endParaRPr lang="en-US"/>
        </a:p>
      </dgm:t>
    </dgm:pt>
    <dgm:pt modelId="{0DF5068E-ACC0-4238-8CA0-C30923BB1D9B}" type="sibTrans" cxnId="{409C5739-7516-4E04-A14C-C064195917E8}">
      <dgm:prSet/>
      <dgm:spPr/>
      <dgm:t>
        <a:bodyPr/>
        <a:lstStyle/>
        <a:p>
          <a:endParaRPr lang="en-US"/>
        </a:p>
      </dgm:t>
    </dgm:pt>
    <dgm:pt modelId="{E87D6CC2-EC67-4BAE-BF9A-9EBD61A64C91}">
      <dgm:prSet/>
      <dgm:spPr>
        <a:solidFill>
          <a:schemeClr val="accent4">
            <a:lumMod val="40000"/>
            <a:lumOff val="60000"/>
            <a:alpha val="89804"/>
          </a:schemeClr>
        </a:solidFill>
        <a:ln>
          <a:noFill/>
        </a:ln>
      </dgm:spPr>
      <dgm:t>
        <a:bodyPr/>
        <a:lstStyle/>
        <a:p>
          <a:r>
            <a:rPr lang="en-US" baseline="0" dirty="0">
              <a:latin typeface="Poppins" panose="00000500000000000000" pitchFamily="2" charset="0"/>
            </a:rPr>
            <a:t>Provide clear and measurable outcomes </a:t>
          </a:r>
        </a:p>
      </dgm:t>
    </dgm:pt>
    <dgm:pt modelId="{1C8A8FFC-6AF9-416D-9FAB-9F0454D33470}" type="parTrans" cxnId="{69D4C3FE-61F9-4257-BFB8-70F1B221B687}">
      <dgm:prSet/>
      <dgm:spPr/>
      <dgm:t>
        <a:bodyPr/>
        <a:lstStyle/>
        <a:p>
          <a:endParaRPr lang="en-US"/>
        </a:p>
      </dgm:t>
    </dgm:pt>
    <dgm:pt modelId="{090AF228-8C87-43DF-B2A3-61F220F9A8B8}" type="sibTrans" cxnId="{69D4C3FE-61F9-4257-BFB8-70F1B221B687}">
      <dgm:prSet/>
      <dgm:spPr/>
      <dgm:t>
        <a:bodyPr/>
        <a:lstStyle/>
        <a:p>
          <a:endParaRPr lang="en-US"/>
        </a:p>
      </dgm:t>
    </dgm:pt>
    <dgm:pt modelId="{D17DC860-D976-4B2D-B2FD-BDF242B8EB0D}" type="pres">
      <dgm:prSet presAssocID="{52B7C0DD-AC19-47E9-850C-A6261B36E322}" presName="Name0" presStyleCnt="0">
        <dgm:presLayoutVars>
          <dgm:dir/>
          <dgm:animLvl val="lvl"/>
          <dgm:resizeHandles val="exact"/>
        </dgm:presLayoutVars>
      </dgm:prSet>
      <dgm:spPr/>
    </dgm:pt>
    <dgm:pt modelId="{FFDAFCCC-FB3B-4178-AFC0-C79FFED1C19A}" type="pres">
      <dgm:prSet presAssocID="{36AA9B22-E24D-439A-9F6F-7540BD5299FD}" presName="composite" presStyleCnt="0"/>
      <dgm:spPr/>
    </dgm:pt>
    <dgm:pt modelId="{D1213FE8-AF7F-4F04-9412-7AF42AAD10A6}" type="pres">
      <dgm:prSet presAssocID="{36AA9B22-E24D-439A-9F6F-7540BD5299FD}" presName="parTx" presStyleLbl="alignNode1" presStyleIdx="0" presStyleCnt="5">
        <dgm:presLayoutVars>
          <dgm:chMax val="0"/>
          <dgm:chPref val="0"/>
          <dgm:bulletEnabled val="1"/>
        </dgm:presLayoutVars>
      </dgm:prSet>
      <dgm:spPr/>
    </dgm:pt>
    <dgm:pt modelId="{2C8F4694-A596-413B-BD62-094B98B7D946}" type="pres">
      <dgm:prSet presAssocID="{36AA9B22-E24D-439A-9F6F-7540BD5299FD}" presName="desTx" presStyleLbl="alignAccFollowNode1" presStyleIdx="0" presStyleCnt="5">
        <dgm:presLayoutVars>
          <dgm:bulletEnabled val="1"/>
        </dgm:presLayoutVars>
      </dgm:prSet>
      <dgm:spPr/>
    </dgm:pt>
    <dgm:pt modelId="{CE35606D-E37D-4C5E-B508-CAC491790AAE}" type="pres">
      <dgm:prSet presAssocID="{3F9E623E-57B5-4D95-BC6A-46ABE650E472}" presName="space" presStyleCnt="0"/>
      <dgm:spPr/>
    </dgm:pt>
    <dgm:pt modelId="{3581AC39-1B30-4AF6-9657-19D980E62B59}" type="pres">
      <dgm:prSet presAssocID="{7E18B7B9-5C5C-41EB-9C71-D98EC843FF47}" presName="composite" presStyleCnt="0"/>
      <dgm:spPr/>
    </dgm:pt>
    <dgm:pt modelId="{1A0F781C-BE81-4E80-903A-FDEC140A4A88}" type="pres">
      <dgm:prSet presAssocID="{7E18B7B9-5C5C-41EB-9C71-D98EC843FF47}" presName="parTx" presStyleLbl="alignNode1" presStyleIdx="1" presStyleCnt="5">
        <dgm:presLayoutVars>
          <dgm:chMax val="0"/>
          <dgm:chPref val="0"/>
          <dgm:bulletEnabled val="1"/>
        </dgm:presLayoutVars>
      </dgm:prSet>
      <dgm:spPr/>
    </dgm:pt>
    <dgm:pt modelId="{06469A40-D0DF-4EF9-8BAA-C4EAF216CDD3}" type="pres">
      <dgm:prSet presAssocID="{7E18B7B9-5C5C-41EB-9C71-D98EC843FF47}" presName="desTx" presStyleLbl="alignAccFollowNode1" presStyleIdx="1" presStyleCnt="5">
        <dgm:presLayoutVars>
          <dgm:bulletEnabled val="1"/>
        </dgm:presLayoutVars>
      </dgm:prSet>
      <dgm:spPr/>
    </dgm:pt>
    <dgm:pt modelId="{F1472BBE-1B69-4AD9-88EC-4BC41EA1D269}" type="pres">
      <dgm:prSet presAssocID="{0C664B66-FC31-41B8-B45E-136DB4A6D966}" presName="space" presStyleCnt="0"/>
      <dgm:spPr/>
    </dgm:pt>
    <dgm:pt modelId="{0A49A681-41B7-438C-A755-DB4867A26008}" type="pres">
      <dgm:prSet presAssocID="{A366086D-4DAE-44C5-8A3E-D65CB97F4F6E}" presName="composite" presStyleCnt="0"/>
      <dgm:spPr/>
    </dgm:pt>
    <dgm:pt modelId="{0783298F-379D-4B95-ADBF-35B5DE0856D4}" type="pres">
      <dgm:prSet presAssocID="{A366086D-4DAE-44C5-8A3E-D65CB97F4F6E}" presName="parTx" presStyleLbl="alignNode1" presStyleIdx="2" presStyleCnt="5">
        <dgm:presLayoutVars>
          <dgm:chMax val="0"/>
          <dgm:chPref val="0"/>
          <dgm:bulletEnabled val="1"/>
        </dgm:presLayoutVars>
      </dgm:prSet>
      <dgm:spPr/>
    </dgm:pt>
    <dgm:pt modelId="{CCF15A6B-51A3-4DFE-BC4D-3EE312CAD17B}" type="pres">
      <dgm:prSet presAssocID="{A366086D-4DAE-44C5-8A3E-D65CB97F4F6E}" presName="desTx" presStyleLbl="alignAccFollowNode1" presStyleIdx="2" presStyleCnt="5">
        <dgm:presLayoutVars>
          <dgm:bulletEnabled val="1"/>
        </dgm:presLayoutVars>
      </dgm:prSet>
      <dgm:spPr/>
    </dgm:pt>
    <dgm:pt modelId="{C09EB249-34A9-47DD-AB3F-19DADE566AA2}" type="pres">
      <dgm:prSet presAssocID="{016BE14B-955B-453C-90B0-08A786171E7A}" presName="space" presStyleCnt="0"/>
      <dgm:spPr/>
    </dgm:pt>
    <dgm:pt modelId="{93FFA0FF-47BA-4634-9E0C-0C6487C99326}" type="pres">
      <dgm:prSet presAssocID="{58BF6D01-01F5-4DCB-A391-1FE28DB0AAE9}" presName="composite" presStyleCnt="0"/>
      <dgm:spPr/>
    </dgm:pt>
    <dgm:pt modelId="{5F958A6F-714C-454E-91F8-53EC8445F54D}" type="pres">
      <dgm:prSet presAssocID="{58BF6D01-01F5-4DCB-A391-1FE28DB0AAE9}" presName="parTx" presStyleLbl="alignNode1" presStyleIdx="3" presStyleCnt="5">
        <dgm:presLayoutVars>
          <dgm:chMax val="0"/>
          <dgm:chPref val="0"/>
          <dgm:bulletEnabled val="1"/>
        </dgm:presLayoutVars>
      </dgm:prSet>
      <dgm:spPr/>
    </dgm:pt>
    <dgm:pt modelId="{669B7918-492C-42D7-B1B0-72B0782C2908}" type="pres">
      <dgm:prSet presAssocID="{58BF6D01-01F5-4DCB-A391-1FE28DB0AAE9}" presName="desTx" presStyleLbl="alignAccFollowNode1" presStyleIdx="3" presStyleCnt="5">
        <dgm:presLayoutVars>
          <dgm:bulletEnabled val="1"/>
        </dgm:presLayoutVars>
      </dgm:prSet>
      <dgm:spPr/>
    </dgm:pt>
    <dgm:pt modelId="{545C44C4-262F-4EBC-90BE-0A9C45662D16}" type="pres">
      <dgm:prSet presAssocID="{0D998DD3-44B8-492D-9FD8-C32162ABEA82}" presName="space" presStyleCnt="0"/>
      <dgm:spPr/>
    </dgm:pt>
    <dgm:pt modelId="{526F376B-722C-4601-A104-4045283906FD}" type="pres">
      <dgm:prSet presAssocID="{E71DD937-045A-4D42-B234-B9258CCD9F12}" presName="composite" presStyleCnt="0"/>
      <dgm:spPr/>
    </dgm:pt>
    <dgm:pt modelId="{0DD3D24F-F4A3-466E-9F6B-1B46264DE5E5}" type="pres">
      <dgm:prSet presAssocID="{E71DD937-045A-4D42-B234-B9258CCD9F12}" presName="parTx" presStyleLbl="alignNode1" presStyleIdx="4" presStyleCnt="5">
        <dgm:presLayoutVars>
          <dgm:chMax val="0"/>
          <dgm:chPref val="0"/>
          <dgm:bulletEnabled val="1"/>
        </dgm:presLayoutVars>
      </dgm:prSet>
      <dgm:spPr/>
    </dgm:pt>
    <dgm:pt modelId="{02D8097B-14F9-4BB9-B45F-FAF2C69292C9}" type="pres">
      <dgm:prSet presAssocID="{E71DD937-045A-4D42-B234-B9258CCD9F12}" presName="desTx" presStyleLbl="alignAccFollowNode1" presStyleIdx="4" presStyleCnt="5">
        <dgm:presLayoutVars>
          <dgm:bulletEnabled val="1"/>
        </dgm:presLayoutVars>
      </dgm:prSet>
      <dgm:spPr/>
    </dgm:pt>
  </dgm:ptLst>
  <dgm:cxnLst>
    <dgm:cxn modelId="{0EF25002-31CE-4F79-8BB7-DE74DBBB02CA}" type="presOf" srcId="{52B7C0DD-AC19-47E9-850C-A6261B36E322}" destId="{D17DC860-D976-4B2D-B2FD-BDF242B8EB0D}" srcOrd="0" destOrd="0" presId="urn:microsoft.com/office/officeart/2005/8/layout/hList1"/>
    <dgm:cxn modelId="{3DA2CE02-365B-486A-ACE2-077050B3A524}" srcId="{52B7C0DD-AC19-47E9-850C-A6261B36E322}" destId="{7E18B7B9-5C5C-41EB-9C71-D98EC843FF47}" srcOrd="1" destOrd="0" parTransId="{CE918C39-6C4B-444D-B981-CD39D9227342}" sibTransId="{0C664B66-FC31-41B8-B45E-136DB4A6D966}"/>
    <dgm:cxn modelId="{4B297E11-2E4D-4683-9157-66C9367F6290}" type="presOf" srcId="{58BF6D01-01F5-4DCB-A391-1FE28DB0AAE9}" destId="{5F958A6F-714C-454E-91F8-53EC8445F54D}" srcOrd="0" destOrd="0" presId="urn:microsoft.com/office/officeart/2005/8/layout/hList1"/>
    <dgm:cxn modelId="{C3D4D611-13FF-4A0A-AC0D-3B99A8D52CCB}" type="presOf" srcId="{E71DD937-045A-4D42-B234-B9258CCD9F12}" destId="{0DD3D24F-F4A3-466E-9F6B-1B46264DE5E5}" srcOrd="0" destOrd="0" presId="urn:microsoft.com/office/officeart/2005/8/layout/hList1"/>
    <dgm:cxn modelId="{F1FC6D14-395C-4220-8059-C1EBDB8A3750}" type="presOf" srcId="{05CB0F7D-743C-4410-A576-5EE9F5AA4457}" destId="{2C8F4694-A596-413B-BD62-094B98B7D946}" srcOrd="0" destOrd="0" presId="urn:microsoft.com/office/officeart/2005/8/layout/hList1"/>
    <dgm:cxn modelId="{35D90F1A-0A8A-426D-883C-5B632C54A4DC}" srcId="{7E18B7B9-5C5C-41EB-9C71-D98EC843FF47}" destId="{1D5BD765-93FC-4D80-965D-1287B76E9391}" srcOrd="0" destOrd="0" parTransId="{A7D267AA-C8F4-4005-9683-DD472DC4A6EA}" sibTransId="{CF0FB0B5-16B9-4ADE-8CA0-9B0760C9487C}"/>
    <dgm:cxn modelId="{3BCBEC22-C27A-41E3-93B5-0262A75D7E40}" srcId="{52B7C0DD-AC19-47E9-850C-A6261B36E322}" destId="{36AA9B22-E24D-439A-9F6F-7540BD5299FD}" srcOrd="0" destOrd="0" parTransId="{4B445040-8269-4C32-B2C2-9BB651CC0AA0}" sibTransId="{3F9E623E-57B5-4D95-BC6A-46ABE650E472}"/>
    <dgm:cxn modelId="{4D47612D-AE62-4A0B-B1F9-446B9A4B0BAD}" type="presOf" srcId="{36AA9B22-E24D-439A-9F6F-7540BD5299FD}" destId="{D1213FE8-AF7F-4F04-9412-7AF42AAD10A6}" srcOrd="0" destOrd="0" presId="urn:microsoft.com/office/officeart/2005/8/layout/hList1"/>
    <dgm:cxn modelId="{14CB6A2D-FBEF-491E-9E31-D5BFD7383417}" type="presOf" srcId="{7E18B7B9-5C5C-41EB-9C71-D98EC843FF47}" destId="{1A0F781C-BE81-4E80-903A-FDEC140A4A88}" srcOrd="0" destOrd="0" presId="urn:microsoft.com/office/officeart/2005/8/layout/hList1"/>
    <dgm:cxn modelId="{409C5739-7516-4E04-A14C-C064195917E8}" srcId="{52B7C0DD-AC19-47E9-850C-A6261B36E322}" destId="{E71DD937-045A-4D42-B234-B9258CCD9F12}" srcOrd="4" destOrd="0" parTransId="{56FF8124-DAE4-4773-9549-0327E4E0739E}" sibTransId="{0DF5068E-ACC0-4238-8CA0-C30923BB1D9B}"/>
    <dgm:cxn modelId="{F1400541-663D-41CA-8EDB-DC80ED5AC0AB}" srcId="{52B7C0DD-AC19-47E9-850C-A6261B36E322}" destId="{58BF6D01-01F5-4DCB-A391-1FE28DB0AAE9}" srcOrd="3" destOrd="0" parTransId="{B173089E-382F-43A7-AFF6-B2AC1D6BB980}" sibTransId="{0D998DD3-44B8-492D-9FD8-C32162ABEA82}"/>
    <dgm:cxn modelId="{A8FF5F44-F398-4766-8486-E7896B3DB76D}" type="presOf" srcId="{180D883D-13D1-4734-8562-277D84B44E38}" destId="{CCF15A6B-51A3-4DFE-BC4D-3EE312CAD17B}" srcOrd="0" destOrd="0" presId="urn:microsoft.com/office/officeart/2005/8/layout/hList1"/>
    <dgm:cxn modelId="{3011A473-23AC-4200-A423-BB0783F1CC45}" type="presOf" srcId="{1D5BD765-93FC-4D80-965D-1287B76E9391}" destId="{06469A40-D0DF-4EF9-8BAA-C4EAF216CDD3}" srcOrd="0" destOrd="0" presId="urn:microsoft.com/office/officeart/2005/8/layout/hList1"/>
    <dgm:cxn modelId="{E463127A-E03B-409B-8D83-EB8D06DBDE6E}" srcId="{52B7C0DD-AC19-47E9-850C-A6261B36E322}" destId="{A366086D-4DAE-44C5-8A3E-D65CB97F4F6E}" srcOrd="2" destOrd="0" parTransId="{5C15A313-7C4B-48C4-9BA6-46BFACD40F08}" sibTransId="{016BE14B-955B-453C-90B0-08A786171E7A}"/>
    <dgm:cxn modelId="{2814C281-45A6-4354-815F-B4BB9F3F7323}" type="presOf" srcId="{A366086D-4DAE-44C5-8A3E-D65CB97F4F6E}" destId="{0783298F-379D-4B95-ADBF-35B5DE0856D4}" srcOrd="0" destOrd="0" presId="urn:microsoft.com/office/officeart/2005/8/layout/hList1"/>
    <dgm:cxn modelId="{BE9BB583-B81F-4D15-81A3-9F0DA6DDD484}" type="presOf" srcId="{8010155D-3323-454C-A90C-16EDB0EABE83}" destId="{669B7918-492C-42D7-B1B0-72B0782C2908}" srcOrd="0" destOrd="0" presId="urn:microsoft.com/office/officeart/2005/8/layout/hList1"/>
    <dgm:cxn modelId="{125D1585-749E-41E6-A43E-6A2E00E19198}" srcId="{A366086D-4DAE-44C5-8A3E-D65CB97F4F6E}" destId="{180D883D-13D1-4734-8562-277D84B44E38}" srcOrd="0" destOrd="0" parTransId="{D0336CD4-CBD8-4977-B846-F226B83989C7}" sibTransId="{57A096EA-631B-4AF7-A413-B15827BB6CDA}"/>
    <dgm:cxn modelId="{476DB0BB-3ABB-4989-BFDD-5796DB6CF543}" srcId="{58BF6D01-01F5-4DCB-A391-1FE28DB0AAE9}" destId="{8010155D-3323-454C-A90C-16EDB0EABE83}" srcOrd="0" destOrd="0" parTransId="{3FD1BD89-0792-498E-8354-1608D754610B}" sibTransId="{9BE0844F-5F9B-4855-A247-CB2BE2A244DF}"/>
    <dgm:cxn modelId="{2A1C2AEC-199A-420C-A37D-FF6D591BC8F0}" type="presOf" srcId="{E87D6CC2-EC67-4BAE-BF9A-9EBD61A64C91}" destId="{02D8097B-14F9-4BB9-B45F-FAF2C69292C9}" srcOrd="0" destOrd="0" presId="urn:microsoft.com/office/officeart/2005/8/layout/hList1"/>
    <dgm:cxn modelId="{CA92B1F6-B59C-4830-81E1-AA4C02924173}" srcId="{36AA9B22-E24D-439A-9F6F-7540BD5299FD}" destId="{05CB0F7D-743C-4410-A576-5EE9F5AA4457}" srcOrd="0" destOrd="0" parTransId="{C5C0C881-5781-462C-9F22-C17E71C7EE08}" sibTransId="{05560522-C9AA-4716-B5DB-854F24505D93}"/>
    <dgm:cxn modelId="{69D4C3FE-61F9-4257-BFB8-70F1B221B687}" srcId="{E71DD937-045A-4D42-B234-B9258CCD9F12}" destId="{E87D6CC2-EC67-4BAE-BF9A-9EBD61A64C91}" srcOrd="0" destOrd="0" parTransId="{1C8A8FFC-6AF9-416D-9FAB-9F0454D33470}" sibTransId="{090AF228-8C87-43DF-B2A3-61F220F9A8B8}"/>
    <dgm:cxn modelId="{AFFF01CA-64D3-42A3-B1E9-CD4B4BA75A65}" type="presParOf" srcId="{D17DC860-D976-4B2D-B2FD-BDF242B8EB0D}" destId="{FFDAFCCC-FB3B-4178-AFC0-C79FFED1C19A}" srcOrd="0" destOrd="0" presId="urn:microsoft.com/office/officeart/2005/8/layout/hList1"/>
    <dgm:cxn modelId="{8A47885F-1285-4AE3-80EC-E1E9B0F07F2F}" type="presParOf" srcId="{FFDAFCCC-FB3B-4178-AFC0-C79FFED1C19A}" destId="{D1213FE8-AF7F-4F04-9412-7AF42AAD10A6}" srcOrd="0" destOrd="0" presId="urn:microsoft.com/office/officeart/2005/8/layout/hList1"/>
    <dgm:cxn modelId="{F566AFA6-9E6B-48FF-9C3F-AC7918C02F07}" type="presParOf" srcId="{FFDAFCCC-FB3B-4178-AFC0-C79FFED1C19A}" destId="{2C8F4694-A596-413B-BD62-094B98B7D946}" srcOrd="1" destOrd="0" presId="urn:microsoft.com/office/officeart/2005/8/layout/hList1"/>
    <dgm:cxn modelId="{F68B293D-4498-4E2F-AEED-897D2D6F5352}" type="presParOf" srcId="{D17DC860-D976-4B2D-B2FD-BDF242B8EB0D}" destId="{CE35606D-E37D-4C5E-B508-CAC491790AAE}" srcOrd="1" destOrd="0" presId="urn:microsoft.com/office/officeart/2005/8/layout/hList1"/>
    <dgm:cxn modelId="{F33251DB-E7FC-49DC-A7CD-AAB1A94D6C85}" type="presParOf" srcId="{D17DC860-D976-4B2D-B2FD-BDF242B8EB0D}" destId="{3581AC39-1B30-4AF6-9657-19D980E62B59}" srcOrd="2" destOrd="0" presId="urn:microsoft.com/office/officeart/2005/8/layout/hList1"/>
    <dgm:cxn modelId="{D2631403-4E63-46D7-ACD9-F200678C39C0}" type="presParOf" srcId="{3581AC39-1B30-4AF6-9657-19D980E62B59}" destId="{1A0F781C-BE81-4E80-903A-FDEC140A4A88}" srcOrd="0" destOrd="0" presId="urn:microsoft.com/office/officeart/2005/8/layout/hList1"/>
    <dgm:cxn modelId="{17F5F517-7772-4042-8B03-1092AE717A0B}" type="presParOf" srcId="{3581AC39-1B30-4AF6-9657-19D980E62B59}" destId="{06469A40-D0DF-4EF9-8BAA-C4EAF216CDD3}" srcOrd="1" destOrd="0" presId="urn:microsoft.com/office/officeart/2005/8/layout/hList1"/>
    <dgm:cxn modelId="{048E05EB-48B9-4D76-974E-AE6F3624A38A}" type="presParOf" srcId="{D17DC860-D976-4B2D-B2FD-BDF242B8EB0D}" destId="{F1472BBE-1B69-4AD9-88EC-4BC41EA1D269}" srcOrd="3" destOrd="0" presId="urn:microsoft.com/office/officeart/2005/8/layout/hList1"/>
    <dgm:cxn modelId="{FD0CC6ED-C714-4443-81EF-9FC4342E8958}" type="presParOf" srcId="{D17DC860-D976-4B2D-B2FD-BDF242B8EB0D}" destId="{0A49A681-41B7-438C-A755-DB4867A26008}" srcOrd="4" destOrd="0" presId="urn:microsoft.com/office/officeart/2005/8/layout/hList1"/>
    <dgm:cxn modelId="{5F08D132-AF44-4407-977A-3E74C3723759}" type="presParOf" srcId="{0A49A681-41B7-438C-A755-DB4867A26008}" destId="{0783298F-379D-4B95-ADBF-35B5DE0856D4}" srcOrd="0" destOrd="0" presId="urn:microsoft.com/office/officeart/2005/8/layout/hList1"/>
    <dgm:cxn modelId="{7AE46BEE-5E07-4748-A6DC-2BE883FB4F8B}" type="presParOf" srcId="{0A49A681-41B7-438C-A755-DB4867A26008}" destId="{CCF15A6B-51A3-4DFE-BC4D-3EE312CAD17B}" srcOrd="1" destOrd="0" presId="urn:microsoft.com/office/officeart/2005/8/layout/hList1"/>
    <dgm:cxn modelId="{D0B7A901-8AD1-4BB8-AB60-3DFBC09B7542}" type="presParOf" srcId="{D17DC860-D976-4B2D-B2FD-BDF242B8EB0D}" destId="{C09EB249-34A9-47DD-AB3F-19DADE566AA2}" srcOrd="5" destOrd="0" presId="urn:microsoft.com/office/officeart/2005/8/layout/hList1"/>
    <dgm:cxn modelId="{E348EB8A-9FE1-4222-9780-44AAA018453D}" type="presParOf" srcId="{D17DC860-D976-4B2D-B2FD-BDF242B8EB0D}" destId="{93FFA0FF-47BA-4634-9E0C-0C6487C99326}" srcOrd="6" destOrd="0" presId="urn:microsoft.com/office/officeart/2005/8/layout/hList1"/>
    <dgm:cxn modelId="{47DBDFDB-6C46-4D28-BB27-B36B1908A0C5}" type="presParOf" srcId="{93FFA0FF-47BA-4634-9E0C-0C6487C99326}" destId="{5F958A6F-714C-454E-91F8-53EC8445F54D}" srcOrd="0" destOrd="0" presId="urn:microsoft.com/office/officeart/2005/8/layout/hList1"/>
    <dgm:cxn modelId="{52A31AFC-FDDC-4ADA-B1B2-BADF0635760D}" type="presParOf" srcId="{93FFA0FF-47BA-4634-9E0C-0C6487C99326}" destId="{669B7918-492C-42D7-B1B0-72B0782C2908}" srcOrd="1" destOrd="0" presId="urn:microsoft.com/office/officeart/2005/8/layout/hList1"/>
    <dgm:cxn modelId="{C0D83FC3-28EA-47A5-8F6B-4479C195489A}" type="presParOf" srcId="{D17DC860-D976-4B2D-B2FD-BDF242B8EB0D}" destId="{545C44C4-262F-4EBC-90BE-0A9C45662D16}" srcOrd="7" destOrd="0" presId="urn:microsoft.com/office/officeart/2005/8/layout/hList1"/>
    <dgm:cxn modelId="{121DF8B6-4B14-4F04-9EE7-AFFD83BC6373}" type="presParOf" srcId="{D17DC860-D976-4B2D-B2FD-BDF242B8EB0D}" destId="{526F376B-722C-4601-A104-4045283906FD}" srcOrd="8" destOrd="0" presId="urn:microsoft.com/office/officeart/2005/8/layout/hList1"/>
    <dgm:cxn modelId="{198B9C74-21AC-4086-A81F-BD8BA8875308}" type="presParOf" srcId="{526F376B-722C-4601-A104-4045283906FD}" destId="{0DD3D24F-F4A3-466E-9F6B-1B46264DE5E5}" srcOrd="0" destOrd="0" presId="urn:microsoft.com/office/officeart/2005/8/layout/hList1"/>
    <dgm:cxn modelId="{B0877149-0915-48CA-BB95-C2C9A43CA079}" type="presParOf" srcId="{526F376B-722C-4601-A104-4045283906FD}" destId="{02D8097B-14F9-4BB9-B45F-FAF2C69292C9}" srcOrd="1" destOrd="0" presId="urn:microsoft.com/office/officeart/2005/8/layout/hList1"/>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8F9EB3B-4370-48CF-B907-EDADD8746CAE}" type="doc">
      <dgm:prSet loTypeId="urn:microsoft.com/office/officeart/2018/5/layout/IconCircle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B9F677EC-9547-44E3-86ED-98934408F9D0}">
      <dgm:prSet custT="1"/>
      <dgm:spPr/>
      <dgm:t>
        <a:bodyPr/>
        <a:lstStyle/>
        <a:p>
          <a:pPr>
            <a:defRPr cap="all"/>
          </a:pPr>
          <a:r>
            <a:rPr lang="en-GB" sz="3200" b="1" cap="none" dirty="0">
              <a:latin typeface="Poppins" panose="00000500000000000000" pitchFamily="2" charset="0"/>
              <a:cs typeface="Poppins" panose="00000500000000000000" pitchFamily="2" charset="0"/>
            </a:rPr>
            <a:t>6 GRANTS &gt;£50,000</a:t>
          </a:r>
          <a:endParaRPr lang="en-US" sz="3200" b="1" cap="none" dirty="0">
            <a:latin typeface="Poppins" panose="00000500000000000000" pitchFamily="2" charset="0"/>
            <a:cs typeface="Poppins" panose="00000500000000000000" pitchFamily="2" charset="0"/>
          </a:endParaRPr>
        </a:p>
      </dgm:t>
    </dgm:pt>
    <dgm:pt modelId="{EF777C50-8D5C-4D41-BAD4-2F8B8B3DB2B9}" type="parTrans" cxnId="{C972EF4E-CEA3-4834-9B42-2B7BE12ED750}">
      <dgm:prSet/>
      <dgm:spPr/>
      <dgm:t>
        <a:bodyPr/>
        <a:lstStyle/>
        <a:p>
          <a:endParaRPr lang="en-US"/>
        </a:p>
      </dgm:t>
    </dgm:pt>
    <dgm:pt modelId="{2A7EE8BB-B80E-4ADA-87FB-585FD7211DFD}" type="sibTrans" cxnId="{C972EF4E-CEA3-4834-9B42-2B7BE12ED750}">
      <dgm:prSet/>
      <dgm:spPr/>
      <dgm:t>
        <a:bodyPr/>
        <a:lstStyle/>
        <a:p>
          <a:endParaRPr lang="en-US"/>
        </a:p>
      </dgm:t>
    </dgm:pt>
    <dgm:pt modelId="{08E75246-97B9-455C-87A4-55D56C3900B7}">
      <dgm:prSet custT="1"/>
      <dgm:spPr/>
      <dgm:t>
        <a:bodyPr/>
        <a:lstStyle/>
        <a:p>
          <a:pPr>
            <a:defRPr cap="all"/>
          </a:pPr>
          <a:r>
            <a:rPr lang="en-GB" sz="2800" b="1" dirty="0">
              <a:latin typeface="Poppins" panose="00000500000000000000" pitchFamily="2" charset="0"/>
              <a:cs typeface="Poppins" panose="00000500000000000000" pitchFamily="2" charset="0"/>
            </a:rPr>
            <a:t>October 2023 – March 2025</a:t>
          </a:r>
          <a:endParaRPr lang="en-US" sz="2800" b="1" dirty="0">
            <a:latin typeface="Poppins" panose="00000500000000000000" pitchFamily="2" charset="0"/>
            <a:cs typeface="Poppins" panose="00000500000000000000" pitchFamily="2" charset="0"/>
          </a:endParaRPr>
        </a:p>
      </dgm:t>
    </dgm:pt>
    <dgm:pt modelId="{5E84F29E-34F0-4931-BF3D-9A9D194455AC}" type="parTrans" cxnId="{AF54FF43-1E0C-4144-99B0-77010F89D926}">
      <dgm:prSet/>
      <dgm:spPr/>
      <dgm:t>
        <a:bodyPr/>
        <a:lstStyle/>
        <a:p>
          <a:endParaRPr lang="en-US"/>
        </a:p>
      </dgm:t>
    </dgm:pt>
    <dgm:pt modelId="{9C83ACCD-CA36-4254-9FA7-838F9F9620B8}" type="sibTrans" cxnId="{AF54FF43-1E0C-4144-99B0-77010F89D926}">
      <dgm:prSet/>
      <dgm:spPr/>
      <dgm:t>
        <a:bodyPr/>
        <a:lstStyle/>
        <a:p>
          <a:endParaRPr lang="en-US"/>
        </a:p>
      </dgm:t>
    </dgm:pt>
    <dgm:pt modelId="{74BF392D-FA39-4664-BF63-971453877F7C}" type="pres">
      <dgm:prSet presAssocID="{B8F9EB3B-4370-48CF-B907-EDADD8746CAE}" presName="root" presStyleCnt="0">
        <dgm:presLayoutVars>
          <dgm:dir/>
          <dgm:resizeHandles val="exact"/>
        </dgm:presLayoutVars>
      </dgm:prSet>
      <dgm:spPr/>
    </dgm:pt>
    <dgm:pt modelId="{3EE96DC1-DADD-4D5B-A544-CDC056C89B61}" type="pres">
      <dgm:prSet presAssocID="{B9F677EC-9547-44E3-86ED-98934408F9D0}" presName="compNode" presStyleCnt="0"/>
      <dgm:spPr/>
    </dgm:pt>
    <dgm:pt modelId="{BA8CADCA-6A21-4A0E-BCF5-6F6A3B6A4777}" type="pres">
      <dgm:prSet presAssocID="{B9F677EC-9547-44E3-86ED-98934408F9D0}" presName="iconBgRect" presStyleLbl="bgShp" presStyleIdx="0" presStyleCnt="2"/>
      <dgm:spPr>
        <a:solidFill>
          <a:srgbClr val="009644"/>
        </a:solidFill>
      </dgm:spPr>
    </dgm:pt>
    <dgm:pt modelId="{C7C1C612-36F3-414B-B291-60B1D7F85DBC}" type="pres">
      <dgm:prSet presAssocID="{B9F677EC-9547-44E3-86ED-98934408F9D0}"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heckmark"/>
        </a:ext>
      </dgm:extLst>
    </dgm:pt>
    <dgm:pt modelId="{ED95B2EB-21D8-43D7-A4E0-5169A007D53B}" type="pres">
      <dgm:prSet presAssocID="{B9F677EC-9547-44E3-86ED-98934408F9D0}" presName="spaceRect" presStyleCnt="0"/>
      <dgm:spPr/>
    </dgm:pt>
    <dgm:pt modelId="{9D535DC8-0A6F-417E-B018-8FA7021FAD95}" type="pres">
      <dgm:prSet presAssocID="{B9F677EC-9547-44E3-86ED-98934408F9D0}" presName="textRect" presStyleLbl="revTx" presStyleIdx="0" presStyleCnt="2">
        <dgm:presLayoutVars>
          <dgm:chMax val="1"/>
          <dgm:chPref val="1"/>
        </dgm:presLayoutVars>
      </dgm:prSet>
      <dgm:spPr/>
    </dgm:pt>
    <dgm:pt modelId="{99281B0F-825C-44E5-854A-6CEC5E7804B3}" type="pres">
      <dgm:prSet presAssocID="{2A7EE8BB-B80E-4ADA-87FB-585FD7211DFD}" presName="sibTrans" presStyleCnt="0"/>
      <dgm:spPr/>
    </dgm:pt>
    <dgm:pt modelId="{CE9103A2-8A3A-4EF9-8AF2-8C381B42B688}" type="pres">
      <dgm:prSet presAssocID="{08E75246-97B9-455C-87A4-55D56C3900B7}" presName="compNode" presStyleCnt="0"/>
      <dgm:spPr/>
    </dgm:pt>
    <dgm:pt modelId="{E51EB6F3-F805-4C7D-BA80-411225678DB0}" type="pres">
      <dgm:prSet presAssocID="{08E75246-97B9-455C-87A4-55D56C3900B7}" presName="iconBgRect" presStyleLbl="bgShp" presStyleIdx="1" presStyleCnt="2"/>
      <dgm:spPr>
        <a:solidFill>
          <a:srgbClr val="780078"/>
        </a:solidFill>
      </dgm:spPr>
    </dgm:pt>
    <dgm:pt modelId="{FA2E93F9-1183-4DAC-BE9E-72CF80F99DD9}" type="pres">
      <dgm:prSet presAssocID="{08E75246-97B9-455C-87A4-55D56C3900B7}"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Daily Calendar"/>
        </a:ext>
      </dgm:extLst>
    </dgm:pt>
    <dgm:pt modelId="{A5410D64-CF0F-450D-B367-DC6A3E91C370}" type="pres">
      <dgm:prSet presAssocID="{08E75246-97B9-455C-87A4-55D56C3900B7}" presName="spaceRect" presStyleCnt="0"/>
      <dgm:spPr/>
    </dgm:pt>
    <dgm:pt modelId="{73F99DDE-BDAE-44FA-B69C-42A565C36278}" type="pres">
      <dgm:prSet presAssocID="{08E75246-97B9-455C-87A4-55D56C3900B7}" presName="textRect" presStyleLbl="revTx" presStyleIdx="1" presStyleCnt="2">
        <dgm:presLayoutVars>
          <dgm:chMax val="1"/>
          <dgm:chPref val="1"/>
        </dgm:presLayoutVars>
      </dgm:prSet>
      <dgm:spPr/>
    </dgm:pt>
  </dgm:ptLst>
  <dgm:cxnLst>
    <dgm:cxn modelId="{AF54FF43-1E0C-4144-99B0-77010F89D926}" srcId="{B8F9EB3B-4370-48CF-B907-EDADD8746CAE}" destId="{08E75246-97B9-455C-87A4-55D56C3900B7}" srcOrd="1" destOrd="0" parTransId="{5E84F29E-34F0-4931-BF3D-9A9D194455AC}" sibTransId="{9C83ACCD-CA36-4254-9FA7-838F9F9620B8}"/>
    <dgm:cxn modelId="{C972EF4E-CEA3-4834-9B42-2B7BE12ED750}" srcId="{B8F9EB3B-4370-48CF-B907-EDADD8746CAE}" destId="{B9F677EC-9547-44E3-86ED-98934408F9D0}" srcOrd="0" destOrd="0" parTransId="{EF777C50-8D5C-4D41-BAD4-2F8B8B3DB2B9}" sibTransId="{2A7EE8BB-B80E-4ADA-87FB-585FD7211DFD}"/>
    <dgm:cxn modelId="{73471C58-A9F3-411F-BB55-1D89FEA33BE4}" type="presOf" srcId="{08E75246-97B9-455C-87A4-55D56C3900B7}" destId="{73F99DDE-BDAE-44FA-B69C-42A565C36278}" srcOrd="0" destOrd="0" presId="urn:microsoft.com/office/officeart/2018/5/layout/IconCircleLabelList"/>
    <dgm:cxn modelId="{D1F72E7D-3E5C-417E-BC55-017FA0BCB5BE}" type="presOf" srcId="{B9F677EC-9547-44E3-86ED-98934408F9D0}" destId="{9D535DC8-0A6F-417E-B018-8FA7021FAD95}" srcOrd="0" destOrd="0" presId="urn:microsoft.com/office/officeart/2018/5/layout/IconCircleLabelList"/>
    <dgm:cxn modelId="{6C1D73F3-EB52-4D45-B44F-12F842DDF704}" type="presOf" srcId="{B8F9EB3B-4370-48CF-B907-EDADD8746CAE}" destId="{74BF392D-FA39-4664-BF63-971453877F7C}" srcOrd="0" destOrd="0" presId="urn:microsoft.com/office/officeart/2018/5/layout/IconCircleLabelList"/>
    <dgm:cxn modelId="{137813D4-F71E-4039-ABCB-7BBFF1D2C9E6}" type="presParOf" srcId="{74BF392D-FA39-4664-BF63-971453877F7C}" destId="{3EE96DC1-DADD-4D5B-A544-CDC056C89B61}" srcOrd="0" destOrd="0" presId="urn:microsoft.com/office/officeart/2018/5/layout/IconCircleLabelList"/>
    <dgm:cxn modelId="{2ACFAF08-9DDE-433C-ACBB-E8BBD3332592}" type="presParOf" srcId="{3EE96DC1-DADD-4D5B-A544-CDC056C89B61}" destId="{BA8CADCA-6A21-4A0E-BCF5-6F6A3B6A4777}" srcOrd="0" destOrd="0" presId="urn:microsoft.com/office/officeart/2018/5/layout/IconCircleLabelList"/>
    <dgm:cxn modelId="{4835C679-E444-482C-B147-DF24263C29CD}" type="presParOf" srcId="{3EE96DC1-DADD-4D5B-A544-CDC056C89B61}" destId="{C7C1C612-36F3-414B-B291-60B1D7F85DBC}" srcOrd="1" destOrd="0" presId="urn:microsoft.com/office/officeart/2018/5/layout/IconCircleLabelList"/>
    <dgm:cxn modelId="{D551F937-0832-4E6A-99AA-5BC3D9F121FE}" type="presParOf" srcId="{3EE96DC1-DADD-4D5B-A544-CDC056C89B61}" destId="{ED95B2EB-21D8-43D7-A4E0-5169A007D53B}" srcOrd="2" destOrd="0" presId="urn:microsoft.com/office/officeart/2018/5/layout/IconCircleLabelList"/>
    <dgm:cxn modelId="{7688CF28-0739-438D-98E2-66158F464001}" type="presParOf" srcId="{3EE96DC1-DADD-4D5B-A544-CDC056C89B61}" destId="{9D535DC8-0A6F-417E-B018-8FA7021FAD95}" srcOrd="3" destOrd="0" presId="urn:microsoft.com/office/officeart/2018/5/layout/IconCircleLabelList"/>
    <dgm:cxn modelId="{F1379B9A-4E43-4E15-B32D-7C7861881BDB}" type="presParOf" srcId="{74BF392D-FA39-4664-BF63-971453877F7C}" destId="{99281B0F-825C-44E5-854A-6CEC5E7804B3}" srcOrd="1" destOrd="0" presId="urn:microsoft.com/office/officeart/2018/5/layout/IconCircleLabelList"/>
    <dgm:cxn modelId="{07A16AEB-8849-4B76-912D-2E81DC93E66F}" type="presParOf" srcId="{74BF392D-FA39-4664-BF63-971453877F7C}" destId="{CE9103A2-8A3A-4EF9-8AF2-8C381B42B688}" srcOrd="2" destOrd="0" presId="urn:microsoft.com/office/officeart/2018/5/layout/IconCircleLabelList"/>
    <dgm:cxn modelId="{F9D6EE37-48F4-4836-B9B1-09FEA637E71D}" type="presParOf" srcId="{CE9103A2-8A3A-4EF9-8AF2-8C381B42B688}" destId="{E51EB6F3-F805-4C7D-BA80-411225678DB0}" srcOrd="0" destOrd="0" presId="urn:microsoft.com/office/officeart/2018/5/layout/IconCircleLabelList"/>
    <dgm:cxn modelId="{D346D4DE-6630-4CDC-9966-FB66A59E51D8}" type="presParOf" srcId="{CE9103A2-8A3A-4EF9-8AF2-8C381B42B688}" destId="{FA2E93F9-1183-4DAC-BE9E-72CF80F99DD9}" srcOrd="1" destOrd="0" presId="urn:microsoft.com/office/officeart/2018/5/layout/IconCircleLabelList"/>
    <dgm:cxn modelId="{69117A36-7D2C-4953-818D-1017957E54D8}" type="presParOf" srcId="{CE9103A2-8A3A-4EF9-8AF2-8C381B42B688}" destId="{A5410D64-CF0F-450D-B367-DC6A3E91C370}" srcOrd="2" destOrd="0" presId="urn:microsoft.com/office/officeart/2018/5/layout/IconCircleLabelList"/>
    <dgm:cxn modelId="{06AFA71F-2EC0-45F4-8617-35F5E0F32B22}" type="presParOf" srcId="{CE9103A2-8A3A-4EF9-8AF2-8C381B42B688}" destId="{73F99DDE-BDAE-44FA-B69C-42A565C36278}" srcOrd="3" destOrd="0" presId="urn:microsoft.com/office/officeart/2018/5/layout/IconCircle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FF19F3-7BAE-4680-9B1D-05E25F182067}">
      <dsp:nvSpPr>
        <dsp:cNvPr id="0" name=""/>
        <dsp:cNvSpPr/>
      </dsp:nvSpPr>
      <dsp:spPr>
        <a:xfrm>
          <a:off x="0" y="1063"/>
          <a:ext cx="7129750" cy="1154778"/>
        </a:xfrm>
        <a:prstGeom prst="roundRect">
          <a:avLst/>
        </a:prstGeom>
        <a:solidFill>
          <a:srgbClr val="0070C0"/>
        </a:solidFill>
        <a:ln w="53975" cap="flat" cmpd="dbl" algn="ctr">
          <a:noFill/>
          <a:prstDash val="solid"/>
        </a:ln>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150000"/>
            </a:lnSpc>
            <a:spcBef>
              <a:spcPct val="0"/>
            </a:spcBef>
            <a:spcAft>
              <a:spcPct val="35000"/>
            </a:spcAft>
            <a:buNone/>
          </a:pPr>
          <a:r>
            <a:rPr lang="en-GB" sz="1400" u="none" kern="1200" dirty="0">
              <a:latin typeface="Poppins" panose="00000500000000000000" pitchFamily="2" charset="0"/>
              <a:cs typeface="Poppins" panose="00000500000000000000" pitchFamily="2" charset="0"/>
            </a:rPr>
            <a:t>Reduce the number of people developing problematic use of substances by tackling the root causes of alcohol and drug-related harm at a local level.</a:t>
          </a:r>
          <a:endParaRPr lang="en-US" sz="1400" b="0" kern="1200" dirty="0">
            <a:effectLst>
              <a:outerShdw blurRad="50800" dist="38100" dir="2700000" algn="tl" rotWithShape="0">
                <a:prstClr val="black">
                  <a:alpha val="40000"/>
                </a:prstClr>
              </a:outerShdw>
            </a:effectLst>
            <a:latin typeface="Poppins" panose="00000500000000000000" pitchFamily="2" charset="0"/>
            <a:cs typeface="Poppins" panose="00000500000000000000" pitchFamily="2" charset="0"/>
          </a:endParaRPr>
        </a:p>
      </dsp:txBody>
      <dsp:txXfrm>
        <a:off x="56372" y="57435"/>
        <a:ext cx="7017006" cy="1042034"/>
      </dsp:txXfrm>
    </dsp:sp>
    <dsp:sp modelId="{343F7ADE-5C9F-4A0B-8608-D262EFC1D510}">
      <dsp:nvSpPr>
        <dsp:cNvPr id="0" name=""/>
        <dsp:cNvSpPr/>
      </dsp:nvSpPr>
      <dsp:spPr>
        <a:xfrm>
          <a:off x="0" y="1167611"/>
          <a:ext cx="7129750" cy="1154778"/>
        </a:xfrm>
        <a:prstGeom prst="roundRect">
          <a:avLst/>
        </a:prstGeom>
        <a:solidFill>
          <a:srgbClr val="7C007C"/>
        </a:solidFill>
        <a:ln w="53975" cap="flat" cmpd="dbl" algn="ctr">
          <a:noFill/>
          <a:prstDash val="solid"/>
        </a:ln>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150000"/>
            </a:lnSpc>
            <a:spcBef>
              <a:spcPct val="0"/>
            </a:spcBef>
            <a:spcAft>
              <a:spcPct val="35000"/>
            </a:spcAft>
            <a:buClr>
              <a:srgbClr val="4472C4"/>
            </a:buClr>
            <a:buSzPts val="1200"/>
            <a:buFont typeface="Arial Black" panose="020B0A04020102020204" pitchFamily="34" charset="0"/>
            <a:buNone/>
          </a:pPr>
          <a:r>
            <a:rPr lang="en-GB" sz="1400" u="none" kern="1200" dirty="0">
              <a:latin typeface="Poppins" panose="00000500000000000000" pitchFamily="2" charset="0"/>
              <a:cs typeface="Poppins" panose="00000500000000000000" pitchFamily="2" charset="0"/>
            </a:rPr>
            <a:t>Reduce the number of people developing alcohol and drug-related harm by developing prevention and early intervention programmes through whole family approaches and family inclusive practice.</a:t>
          </a:r>
          <a:endParaRPr lang="en-US" sz="1400" b="0" kern="1200" dirty="0">
            <a:effectLst>
              <a:outerShdw blurRad="50800" dist="38100" dir="2700000" algn="tl" rotWithShape="0">
                <a:prstClr val="black">
                  <a:alpha val="40000"/>
                </a:prstClr>
              </a:outerShdw>
            </a:effectLst>
            <a:latin typeface="Poppins" panose="00000500000000000000" pitchFamily="2" charset="0"/>
            <a:cs typeface="Poppins" panose="00000500000000000000" pitchFamily="2" charset="0"/>
          </a:endParaRPr>
        </a:p>
      </dsp:txBody>
      <dsp:txXfrm>
        <a:off x="56372" y="1223983"/>
        <a:ext cx="7017006" cy="1042034"/>
      </dsp:txXfrm>
    </dsp:sp>
    <dsp:sp modelId="{2FCE1A9E-D4E6-4A5D-BD54-B9CC7ED13889}">
      <dsp:nvSpPr>
        <dsp:cNvPr id="0" name=""/>
        <dsp:cNvSpPr/>
      </dsp:nvSpPr>
      <dsp:spPr>
        <a:xfrm>
          <a:off x="0" y="2334159"/>
          <a:ext cx="7129750" cy="1154778"/>
        </a:xfrm>
        <a:prstGeom prst="roundRect">
          <a:avLst/>
        </a:prstGeom>
        <a:solidFill>
          <a:srgbClr val="009644"/>
        </a:solidFill>
        <a:ln w="53975" cap="flat" cmpd="dbl" algn="ctr">
          <a:noFill/>
          <a:prstDash val="solid"/>
        </a:ln>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150000"/>
            </a:lnSpc>
            <a:spcBef>
              <a:spcPct val="0"/>
            </a:spcBef>
            <a:spcAft>
              <a:spcPct val="35000"/>
            </a:spcAft>
            <a:buClr>
              <a:srgbClr val="4472C4"/>
            </a:buClr>
            <a:buSzPts val="1200"/>
            <a:buFont typeface="Arial Black" panose="020B0A04020102020204" pitchFamily="34" charset="0"/>
            <a:buNone/>
          </a:pPr>
          <a:r>
            <a:rPr lang="en-GB" sz="1600" u="none" kern="1200" dirty="0">
              <a:latin typeface="Poppins" panose="00000500000000000000" pitchFamily="2" charset="0"/>
              <a:cs typeface="Poppins" panose="00000500000000000000" pitchFamily="2" charset="0"/>
            </a:rPr>
            <a:t>Reduce harmful behaviours by offering targeted local support to individuals, families and groups.</a:t>
          </a:r>
          <a:endParaRPr lang="en-US" sz="1600" b="0" kern="1200" dirty="0">
            <a:effectLst>
              <a:outerShdw blurRad="50800" dist="38100" dir="2700000" algn="tl" rotWithShape="0">
                <a:prstClr val="black">
                  <a:alpha val="40000"/>
                </a:prstClr>
              </a:outerShdw>
            </a:effectLst>
            <a:latin typeface="Poppins" panose="00000500000000000000" pitchFamily="2" charset="0"/>
            <a:cs typeface="Poppins" panose="00000500000000000000" pitchFamily="2" charset="0"/>
          </a:endParaRPr>
        </a:p>
      </dsp:txBody>
      <dsp:txXfrm>
        <a:off x="56372" y="2390531"/>
        <a:ext cx="7017006" cy="1042034"/>
      </dsp:txXfrm>
    </dsp:sp>
    <dsp:sp modelId="{8A452262-8F8C-4D42-8F4D-C80CC842AB18}">
      <dsp:nvSpPr>
        <dsp:cNvPr id="0" name=""/>
        <dsp:cNvSpPr/>
      </dsp:nvSpPr>
      <dsp:spPr>
        <a:xfrm>
          <a:off x="0" y="3500708"/>
          <a:ext cx="7129750" cy="1154778"/>
        </a:xfrm>
        <a:prstGeom prst="roundRect">
          <a:avLst/>
        </a:prstGeom>
        <a:solidFill>
          <a:srgbClr val="780078"/>
        </a:solidFill>
        <a:ln w="53975" cap="flat" cmpd="dbl" algn="ctr">
          <a:noFill/>
          <a:prstDash val="solid"/>
        </a:ln>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150000"/>
            </a:lnSpc>
            <a:spcBef>
              <a:spcPct val="0"/>
            </a:spcBef>
            <a:spcAft>
              <a:spcPct val="35000"/>
            </a:spcAft>
            <a:buClr>
              <a:srgbClr val="4472C4"/>
            </a:buClr>
            <a:buSzPts val="1200"/>
            <a:buFont typeface="Arial Black" panose="020B0A04020102020204" pitchFamily="34" charset="0"/>
            <a:buNone/>
          </a:pPr>
          <a:r>
            <a:rPr lang="en-GB" sz="1600" u="none" kern="1200" dirty="0">
              <a:latin typeface="Poppins" panose="00000500000000000000" pitchFamily="2" charset="0"/>
              <a:cs typeface="Poppins" panose="00000500000000000000" pitchFamily="2" charset="0"/>
            </a:rPr>
            <a:t>Improve access to support and treatment for individuals affected by alcohol and drug-related harm.</a:t>
          </a:r>
          <a:endParaRPr lang="en-US" sz="1600" b="0" kern="1200" dirty="0">
            <a:effectLst>
              <a:outerShdw blurRad="50800" dist="38100" dir="2700000" algn="tl" rotWithShape="0">
                <a:prstClr val="black">
                  <a:alpha val="40000"/>
                </a:prstClr>
              </a:outerShdw>
            </a:effectLst>
            <a:latin typeface="Poppins" panose="00000500000000000000" pitchFamily="2" charset="0"/>
            <a:cs typeface="Poppins" panose="00000500000000000000" pitchFamily="2" charset="0"/>
          </a:endParaRPr>
        </a:p>
      </dsp:txBody>
      <dsp:txXfrm>
        <a:off x="56372" y="3557080"/>
        <a:ext cx="7017006" cy="1042034"/>
      </dsp:txXfrm>
    </dsp:sp>
    <dsp:sp modelId="{77625F98-05A5-4E89-85A0-F07FF3E89E1E}">
      <dsp:nvSpPr>
        <dsp:cNvPr id="0" name=""/>
        <dsp:cNvSpPr/>
      </dsp:nvSpPr>
      <dsp:spPr>
        <a:xfrm>
          <a:off x="0" y="4667256"/>
          <a:ext cx="7129750" cy="1154778"/>
        </a:xfrm>
        <a:prstGeom prst="roundRect">
          <a:avLst/>
        </a:prstGeom>
        <a:solidFill>
          <a:srgbClr val="0070C0"/>
        </a:solidFill>
        <a:ln w="53975" cap="flat" cmpd="dbl" algn="ctr">
          <a:noFill/>
          <a:prstDash val="solid"/>
        </a:ln>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150000"/>
            </a:lnSpc>
            <a:spcBef>
              <a:spcPct val="0"/>
            </a:spcBef>
            <a:spcAft>
              <a:spcPct val="35000"/>
            </a:spcAft>
            <a:buClr>
              <a:srgbClr val="4472C4"/>
            </a:buClr>
            <a:buSzPts val="1200"/>
            <a:buFont typeface="Arial Black" panose="020B0A04020102020204" pitchFamily="34" charset="0"/>
            <a:buNone/>
          </a:pPr>
          <a:r>
            <a:rPr lang="en-GB" sz="1400" u="none" kern="1200" dirty="0">
              <a:latin typeface="Poppins" panose="00000500000000000000" pitchFamily="2" charset="0"/>
              <a:cs typeface="Poppins" panose="00000500000000000000" pitchFamily="2" charset="0"/>
            </a:rPr>
            <a:t>Reduce stigma and improve reach and engagement with people affected by drug and alcohol problems, by promoting more inclusive, supportive communities.</a:t>
          </a:r>
          <a:endParaRPr lang="en-US" sz="1400" b="0" kern="1200" dirty="0">
            <a:effectLst>
              <a:outerShdw blurRad="50800" dist="38100" dir="2700000" algn="tl" rotWithShape="0">
                <a:prstClr val="black">
                  <a:alpha val="40000"/>
                </a:prstClr>
              </a:outerShdw>
            </a:effectLst>
            <a:latin typeface="Poppins" panose="00000500000000000000" pitchFamily="2" charset="0"/>
            <a:cs typeface="Poppins" panose="00000500000000000000" pitchFamily="2" charset="0"/>
          </a:endParaRPr>
        </a:p>
      </dsp:txBody>
      <dsp:txXfrm>
        <a:off x="56372" y="4723628"/>
        <a:ext cx="7017006" cy="104203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8CADCA-6A21-4A0E-BCF5-6F6A3B6A4777}">
      <dsp:nvSpPr>
        <dsp:cNvPr id="0" name=""/>
        <dsp:cNvSpPr/>
      </dsp:nvSpPr>
      <dsp:spPr>
        <a:xfrm>
          <a:off x="1842070" y="480081"/>
          <a:ext cx="2196000" cy="2196000"/>
        </a:xfrm>
        <a:prstGeom prst="ellipse">
          <a:avLst/>
        </a:prstGeom>
        <a:solidFill>
          <a:srgbClr val="009644"/>
        </a:solidFill>
        <a:ln>
          <a:noFill/>
        </a:ln>
        <a:effectLst/>
      </dsp:spPr>
      <dsp:style>
        <a:lnRef idx="0">
          <a:scrgbClr r="0" g="0" b="0"/>
        </a:lnRef>
        <a:fillRef idx="1">
          <a:scrgbClr r="0" g="0" b="0"/>
        </a:fillRef>
        <a:effectRef idx="0">
          <a:scrgbClr r="0" g="0" b="0"/>
        </a:effectRef>
        <a:fontRef idx="minor"/>
      </dsp:style>
    </dsp:sp>
    <dsp:sp modelId="{C7C1C612-36F3-414B-B291-60B1D7F85DBC}">
      <dsp:nvSpPr>
        <dsp:cNvPr id="0" name=""/>
        <dsp:cNvSpPr/>
      </dsp:nvSpPr>
      <dsp:spPr>
        <a:xfrm>
          <a:off x="2310070" y="948081"/>
          <a:ext cx="1260000" cy="1260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D535DC8-0A6F-417E-B018-8FA7021FAD95}">
      <dsp:nvSpPr>
        <dsp:cNvPr id="0" name=""/>
        <dsp:cNvSpPr/>
      </dsp:nvSpPr>
      <dsp:spPr>
        <a:xfrm>
          <a:off x="1140070" y="3360081"/>
          <a:ext cx="36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90000"/>
            </a:lnSpc>
            <a:spcBef>
              <a:spcPct val="0"/>
            </a:spcBef>
            <a:spcAft>
              <a:spcPct val="35000"/>
            </a:spcAft>
            <a:buNone/>
            <a:defRPr cap="all"/>
          </a:pPr>
          <a:r>
            <a:rPr lang="en-GB" sz="2000" b="1" kern="1200" dirty="0">
              <a:latin typeface="Poppins" panose="00000500000000000000" pitchFamily="2" charset="0"/>
              <a:cs typeface="Poppins" panose="00000500000000000000" pitchFamily="2" charset="0"/>
            </a:rPr>
            <a:t>Submit an expression of interest online</a:t>
          </a:r>
          <a:endParaRPr lang="en-US" sz="2000" b="1" kern="1200" dirty="0">
            <a:latin typeface="Poppins" panose="00000500000000000000" pitchFamily="2" charset="0"/>
            <a:cs typeface="Poppins" panose="00000500000000000000" pitchFamily="2" charset="0"/>
          </a:endParaRPr>
        </a:p>
      </dsp:txBody>
      <dsp:txXfrm>
        <a:off x="1140070" y="3360081"/>
        <a:ext cx="3600000" cy="720000"/>
      </dsp:txXfrm>
    </dsp:sp>
    <dsp:sp modelId="{E51EB6F3-F805-4C7D-BA80-411225678DB0}">
      <dsp:nvSpPr>
        <dsp:cNvPr id="0" name=""/>
        <dsp:cNvSpPr/>
      </dsp:nvSpPr>
      <dsp:spPr>
        <a:xfrm>
          <a:off x="6072070" y="480081"/>
          <a:ext cx="2196000" cy="2196000"/>
        </a:xfrm>
        <a:prstGeom prst="ellipse">
          <a:avLst/>
        </a:prstGeom>
        <a:solidFill>
          <a:srgbClr val="780078"/>
        </a:solidFill>
        <a:ln>
          <a:noFill/>
        </a:ln>
        <a:effectLst/>
      </dsp:spPr>
      <dsp:style>
        <a:lnRef idx="0">
          <a:scrgbClr r="0" g="0" b="0"/>
        </a:lnRef>
        <a:fillRef idx="1">
          <a:scrgbClr r="0" g="0" b="0"/>
        </a:fillRef>
        <a:effectRef idx="0">
          <a:scrgbClr r="0" g="0" b="0"/>
        </a:effectRef>
        <a:fontRef idx="minor"/>
      </dsp:style>
    </dsp:sp>
    <dsp:sp modelId="{FA2E93F9-1183-4DAC-BE9E-72CF80F99DD9}">
      <dsp:nvSpPr>
        <dsp:cNvPr id="0" name=""/>
        <dsp:cNvSpPr/>
      </dsp:nvSpPr>
      <dsp:spPr>
        <a:xfrm>
          <a:off x="6540070" y="948081"/>
          <a:ext cx="1260000" cy="1260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3F99DDE-BDAE-44FA-B69C-42A565C36278}">
      <dsp:nvSpPr>
        <dsp:cNvPr id="0" name=""/>
        <dsp:cNvSpPr/>
      </dsp:nvSpPr>
      <dsp:spPr>
        <a:xfrm>
          <a:off x="5370070" y="3360081"/>
          <a:ext cx="36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90000"/>
            </a:lnSpc>
            <a:spcBef>
              <a:spcPct val="0"/>
            </a:spcBef>
            <a:spcAft>
              <a:spcPct val="35000"/>
            </a:spcAft>
            <a:buNone/>
            <a:defRPr cap="all"/>
          </a:pPr>
          <a:r>
            <a:rPr lang="en-GB" sz="2000" b="1" kern="1200" dirty="0">
              <a:latin typeface="Poppins" panose="00000500000000000000" pitchFamily="2" charset="0"/>
              <a:cs typeface="Poppins" panose="00000500000000000000" pitchFamily="2" charset="0"/>
            </a:rPr>
            <a:t>Closing date 27 </a:t>
          </a:r>
          <a:r>
            <a:rPr lang="en-GB" sz="2000" b="1" kern="1200" dirty="0" err="1">
              <a:latin typeface="Poppins" panose="00000500000000000000" pitchFamily="2" charset="0"/>
              <a:cs typeface="Poppins" panose="00000500000000000000" pitchFamily="2" charset="0"/>
            </a:rPr>
            <a:t>july</a:t>
          </a:r>
          <a:endParaRPr lang="en-US" sz="2000" b="1" kern="1200" dirty="0">
            <a:latin typeface="Poppins" panose="00000500000000000000" pitchFamily="2" charset="0"/>
            <a:cs typeface="Poppins" panose="00000500000000000000" pitchFamily="2" charset="0"/>
          </a:endParaRPr>
        </a:p>
      </dsp:txBody>
      <dsp:txXfrm>
        <a:off x="5370070" y="3360081"/>
        <a:ext cx="3600000" cy="7200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492EF8-15DD-4E81-B58F-8EDD1504F917}">
      <dsp:nvSpPr>
        <dsp:cNvPr id="0" name=""/>
        <dsp:cNvSpPr/>
      </dsp:nvSpPr>
      <dsp:spPr>
        <a:xfrm>
          <a:off x="2944" y="1683520"/>
          <a:ext cx="2102620" cy="1335163"/>
        </a:xfrm>
        <a:prstGeom prst="roundRect">
          <a:avLst>
            <a:gd name="adj" fmla="val 10000"/>
          </a:avLst>
        </a:prstGeom>
        <a:solidFill>
          <a:srgbClr val="6C2E9B"/>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95193F1-B322-47AB-8DFF-39240730A7FB}">
      <dsp:nvSpPr>
        <dsp:cNvPr id="0" name=""/>
        <dsp:cNvSpPr/>
      </dsp:nvSpPr>
      <dsp:spPr>
        <a:xfrm>
          <a:off x="236569" y="1905463"/>
          <a:ext cx="2102620" cy="1335163"/>
        </a:xfrm>
        <a:prstGeom prst="roundRect">
          <a:avLst>
            <a:gd name="adj" fmla="val 10000"/>
          </a:avLst>
        </a:prstGeom>
        <a:solidFill>
          <a:schemeClr val="lt1">
            <a:alpha val="90000"/>
            <a:hueOff val="0"/>
            <a:satOff val="0"/>
            <a:lumOff val="0"/>
            <a:alphaOff val="0"/>
          </a:schemeClr>
        </a:solidFill>
        <a:ln w="19050" cap="flat" cmpd="sng" algn="ctr">
          <a:solidFill>
            <a:schemeClr val="accent4">
              <a:lumMod val="75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dirty="0">
              <a:latin typeface="Poppins" panose="00000500000000000000" pitchFamily="2" charset="0"/>
              <a:cs typeface="Poppins" panose="00000500000000000000" pitchFamily="2" charset="0"/>
            </a:rPr>
            <a:t>Previous experience operating or delivering services in the Highland area</a:t>
          </a:r>
          <a:endParaRPr lang="en-US" sz="1400" kern="1200" dirty="0">
            <a:latin typeface="Poppins" panose="00000500000000000000" pitchFamily="2" charset="0"/>
            <a:cs typeface="Poppins" panose="00000500000000000000" pitchFamily="2" charset="0"/>
          </a:endParaRPr>
        </a:p>
      </dsp:txBody>
      <dsp:txXfrm>
        <a:off x="275675" y="1944569"/>
        <a:ext cx="2024408" cy="1256951"/>
      </dsp:txXfrm>
    </dsp:sp>
    <dsp:sp modelId="{9AF67D45-AA85-4931-9542-4127201DFB88}">
      <dsp:nvSpPr>
        <dsp:cNvPr id="0" name=""/>
        <dsp:cNvSpPr/>
      </dsp:nvSpPr>
      <dsp:spPr>
        <a:xfrm>
          <a:off x="2572814" y="1683520"/>
          <a:ext cx="2102620" cy="1335163"/>
        </a:xfrm>
        <a:prstGeom prst="roundRect">
          <a:avLst>
            <a:gd name="adj" fmla="val 10000"/>
          </a:avLst>
        </a:prstGeom>
        <a:solidFill>
          <a:srgbClr val="0070C0"/>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D21BCEF-87C1-4238-B614-700A10A39B0B}">
      <dsp:nvSpPr>
        <dsp:cNvPr id="0" name=""/>
        <dsp:cNvSpPr/>
      </dsp:nvSpPr>
      <dsp:spPr>
        <a:xfrm>
          <a:off x="2806438" y="1905463"/>
          <a:ext cx="2102620" cy="1335163"/>
        </a:xfrm>
        <a:prstGeom prst="roundRect">
          <a:avLst>
            <a:gd name="adj" fmla="val 10000"/>
          </a:avLst>
        </a:prstGeom>
        <a:solidFill>
          <a:schemeClr val="lt1">
            <a:alpha val="90000"/>
            <a:hueOff val="0"/>
            <a:satOff val="0"/>
            <a:lumOff val="0"/>
            <a:alphaOff val="0"/>
          </a:schemeClr>
        </a:solidFill>
        <a:ln w="19050" cap="flat" cmpd="sng" algn="ctr">
          <a:solidFill>
            <a:schemeClr val="accent4">
              <a:lumMod val="75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dirty="0">
              <a:latin typeface="Poppins" panose="00000500000000000000" pitchFamily="2" charset="0"/>
              <a:cs typeface="Poppins" panose="00000500000000000000" pitchFamily="2" charset="0"/>
            </a:rPr>
            <a:t>Previous experience working with vulnerable people</a:t>
          </a:r>
          <a:endParaRPr lang="en-US" sz="1400" kern="1200" dirty="0">
            <a:latin typeface="Poppins" panose="00000500000000000000" pitchFamily="2" charset="0"/>
            <a:cs typeface="Poppins" panose="00000500000000000000" pitchFamily="2" charset="0"/>
          </a:endParaRPr>
        </a:p>
      </dsp:txBody>
      <dsp:txXfrm>
        <a:off x="2845544" y="1944569"/>
        <a:ext cx="2024408" cy="1256951"/>
      </dsp:txXfrm>
    </dsp:sp>
    <dsp:sp modelId="{D164E7A0-5209-47AB-8088-F842025D2FDC}">
      <dsp:nvSpPr>
        <dsp:cNvPr id="0" name=""/>
        <dsp:cNvSpPr/>
      </dsp:nvSpPr>
      <dsp:spPr>
        <a:xfrm>
          <a:off x="5142683" y="1683520"/>
          <a:ext cx="2102620" cy="1335163"/>
        </a:xfrm>
        <a:prstGeom prst="roundRect">
          <a:avLst>
            <a:gd name="adj" fmla="val 10000"/>
          </a:avLst>
        </a:prstGeom>
        <a:solidFill>
          <a:srgbClr val="00B050"/>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AE98A23-1B2D-4A3B-A77A-C11F75A559EF}">
      <dsp:nvSpPr>
        <dsp:cNvPr id="0" name=""/>
        <dsp:cNvSpPr/>
      </dsp:nvSpPr>
      <dsp:spPr>
        <a:xfrm>
          <a:off x="5376307" y="1905463"/>
          <a:ext cx="2102620" cy="1335163"/>
        </a:xfrm>
        <a:prstGeom prst="roundRect">
          <a:avLst>
            <a:gd name="adj" fmla="val 10000"/>
          </a:avLst>
        </a:prstGeom>
        <a:solidFill>
          <a:schemeClr val="lt1">
            <a:alpha val="90000"/>
            <a:hueOff val="0"/>
            <a:satOff val="0"/>
            <a:lumOff val="0"/>
            <a:alphaOff val="0"/>
          </a:schemeClr>
        </a:solidFill>
        <a:ln w="19050" cap="flat" cmpd="sng" algn="ctr">
          <a:solidFill>
            <a:schemeClr val="accent4">
              <a:lumMod val="75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dirty="0">
              <a:latin typeface="Poppins" panose="00000500000000000000" pitchFamily="2" charset="0"/>
              <a:cs typeface="Poppins" panose="00000500000000000000" pitchFamily="2" charset="0"/>
            </a:rPr>
            <a:t>People-led proposals (lived experience shaping the project)</a:t>
          </a:r>
          <a:endParaRPr lang="en-US" sz="1400" kern="1200" dirty="0">
            <a:latin typeface="Poppins" panose="00000500000000000000" pitchFamily="2" charset="0"/>
            <a:cs typeface="Poppins" panose="00000500000000000000" pitchFamily="2" charset="0"/>
          </a:endParaRPr>
        </a:p>
      </dsp:txBody>
      <dsp:txXfrm>
        <a:off x="5415413" y="1944569"/>
        <a:ext cx="2024408" cy="1256951"/>
      </dsp:txXfrm>
    </dsp:sp>
    <dsp:sp modelId="{71B579D3-E716-4A6A-80B9-4F3E742C4D87}">
      <dsp:nvSpPr>
        <dsp:cNvPr id="0" name=""/>
        <dsp:cNvSpPr/>
      </dsp:nvSpPr>
      <dsp:spPr>
        <a:xfrm>
          <a:off x="7712552" y="1683520"/>
          <a:ext cx="2102620" cy="1335163"/>
        </a:xfrm>
        <a:prstGeom prst="roundRect">
          <a:avLst>
            <a:gd name="adj" fmla="val 10000"/>
          </a:avLst>
        </a:prstGeom>
        <a:solidFill>
          <a:schemeClr val="accent4">
            <a:lumMod val="75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93BDBBB-9475-4D40-97B3-F020888D451B}">
      <dsp:nvSpPr>
        <dsp:cNvPr id="0" name=""/>
        <dsp:cNvSpPr/>
      </dsp:nvSpPr>
      <dsp:spPr>
        <a:xfrm>
          <a:off x="7946176" y="1905463"/>
          <a:ext cx="2102620" cy="1335163"/>
        </a:xfrm>
        <a:prstGeom prst="roundRect">
          <a:avLst>
            <a:gd name="adj" fmla="val 10000"/>
          </a:avLst>
        </a:prstGeom>
        <a:solidFill>
          <a:schemeClr val="lt1">
            <a:alpha val="90000"/>
            <a:hueOff val="0"/>
            <a:satOff val="0"/>
            <a:lumOff val="0"/>
            <a:alphaOff val="0"/>
          </a:schemeClr>
        </a:solidFill>
        <a:ln w="19050" cap="flat" cmpd="sng" algn="ctr">
          <a:solidFill>
            <a:schemeClr val="accent4">
              <a:lumMod val="75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dirty="0">
              <a:latin typeface="Poppins" panose="00000500000000000000" pitchFamily="2" charset="0"/>
              <a:cs typeface="Poppins" panose="00000500000000000000" pitchFamily="2" charset="0"/>
            </a:rPr>
            <a:t>Clear outcomes (for the participants, not the organisation)</a:t>
          </a:r>
          <a:endParaRPr lang="en-US" sz="1400" kern="1200" dirty="0">
            <a:latin typeface="Poppins" panose="00000500000000000000" pitchFamily="2" charset="0"/>
            <a:cs typeface="Poppins" panose="00000500000000000000" pitchFamily="2" charset="0"/>
          </a:endParaRPr>
        </a:p>
      </dsp:txBody>
      <dsp:txXfrm>
        <a:off x="7985282" y="1944569"/>
        <a:ext cx="2024408" cy="125695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213FE8-AF7F-4F04-9412-7AF42AAD10A6}">
      <dsp:nvSpPr>
        <dsp:cNvPr id="0" name=""/>
        <dsp:cNvSpPr/>
      </dsp:nvSpPr>
      <dsp:spPr>
        <a:xfrm>
          <a:off x="5375" y="1585681"/>
          <a:ext cx="2060424" cy="460800"/>
        </a:xfrm>
        <a:prstGeom prst="rect">
          <a:avLst/>
        </a:prstGeom>
        <a:solidFill>
          <a:schemeClr val="accent4">
            <a:hueOff val="0"/>
            <a:satOff val="0"/>
            <a:lumOff val="0"/>
            <a:alphaOff val="0"/>
          </a:schemeClr>
        </a:solidFill>
        <a:ln w="1905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a:lnSpc>
              <a:spcPct val="90000"/>
            </a:lnSpc>
            <a:spcBef>
              <a:spcPct val="0"/>
            </a:spcBef>
            <a:spcAft>
              <a:spcPct val="35000"/>
            </a:spcAft>
            <a:buNone/>
          </a:pPr>
          <a:r>
            <a:rPr lang="en-US" sz="1600" kern="1200" baseline="0" dirty="0">
              <a:latin typeface="Poppins" panose="00000500000000000000" pitchFamily="2" charset="0"/>
            </a:rPr>
            <a:t>Engagement</a:t>
          </a:r>
        </a:p>
      </dsp:txBody>
      <dsp:txXfrm>
        <a:off x="5375" y="1585681"/>
        <a:ext cx="2060424" cy="460800"/>
      </dsp:txXfrm>
    </dsp:sp>
    <dsp:sp modelId="{2C8F4694-A596-413B-BD62-094B98B7D946}">
      <dsp:nvSpPr>
        <dsp:cNvPr id="0" name=""/>
        <dsp:cNvSpPr/>
      </dsp:nvSpPr>
      <dsp:spPr>
        <a:xfrm>
          <a:off x="5375" y="2046481"/>
          <a:ext cx="2060424" cy="1317600"/>
        </a:xfrm>
        <a:prstGeom prst="rect">
          <a:avLst/>
        </a:prstGeom>
        <a:solidFill>
          <a:schemeClr val="accent4">
            <a:tint val="40000"/>
            <a:alpha val="90000"/>
            <a:hueOff val="0"/>
            <a:satOff val="0"/>
            <a:lumOff val="0"/>
            <a:alphaOff val="0"/>
          </a:schemeClr>
        </a:solidFill>
        <a:ln w="19050" cap="flat"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US" sz="1600" kern="1200" baseline="0" dirty="0">
              <a:latin typeface="Poppins" panose="00000500000000000000" pitchFamily="2" charset="0"/>
            </a:rPr>
            <a:t>Evidence how you established the need</a:t>
          </a:r>
        </a:p>
      </dsp:txBody>
      <dsp:txXfrm>
        <a:off x="5375" y="2046481"/>
        <a:ext cx="2060424" cy="1317600"/>
      </dsp:txXfrm>
    </dsp:sp>
    <dsp:sp modelId="{1A0F781C-BE81-4E80-903A-FDEC140A4A88}">
      <dsp:nvSpPr>
        <dsp:cNvPr id="0" name=""/>
        <dsp:cNvSpPr/>
      </dsp:nvSpPr>
      <dsp:spPr>
        <a:xfrm>
          <a:off x="2354259" y="1585681"/>
          <a:ext cx="2060424" cy="460800"/>
        </a:xfrm>
        <a:prstGeom prst="rect">
          <a:avLst/>
        </a:prstGeom>
        <a:solidFill>
          <a:schemeClr val="accent4">
            <a:hueOff val="-2142443"/>
            <a:satOff val="4391"/>
            <a:lumOff val="2059"/>
            <a:alphaOff val="0"/>
          </a:schemeClr>
        </a:solidFill>
        <a:ln w="19050" cap="flat" cmpd="sng" algn="ctr">
          <a:solidFill>
            <a:schemeClr val="accent4">
              <a:hueOff val="-2142443"/>
              <a:satOff val="4391"/>
              <a:lumOff val="2059"/>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a:lnSpc>
              <a:spcPct val="90000"/>
            </a:lnSpc>
            <a:spcBef>
              <a:spcPct val="0"/>
            </a:spcBef>
            <a:spcAft>
              <a:spcPct val="35000"/>
            </a:spcAft>
            <a:buNone/>
          </a:pPr>
          <a:r>
            <a:rPr lang="en-US" sz="1600" kern="1200" baseline="0" dirty="0">
              <a:latin typeface="Poppins" panose="00000500000000000000" pitchFamily="2" charset="0"/>
            </a:rPr>
            <a:t>Benefit</a:t>
          </a:r>
        </a:p>
      </dsp:txBody>
      <dsp:txXfrm>
        <a:off x="2354259" y="1585681"/>
        <a:ext cx="2060424" cy="460800"/>
      </dsp:txXfrm>
    </dsp:sp>
    <dsp:sp modelId="{06469A40-D0DF-4EF9-8BAA-C4EAF216CDD3}">
      <dsp:nvSpPr>
        <dsp:cNvPr id="0" name=""/>
        <dsp:cNvSpPr/>
      </dsp:nvSpPr>
      <dsp:spPr>
        <a:xfrm>
          <a:off x="2354259" y="2046481"/>
          <a:ext cx="2060424" cy="1317600"/>
        </a:xfrm>
        <a:prstGeom prst="rect">
          <a:avLst/>
        </a:prstGeom>
        <a:solidFill>
          <a:schemeClr val="accent4">
            <a:tint val="40000"/>
            <a:alpha val="90000"/>
            <a:hueOff val="-2258050"/>
            <a:satOff val="5744"/>
            <a:lumOff val="592"/>
            <a:alphaOff val="0"/>
          </a:schemeClr>
        </a:solidFill>
        <a:ln w="19050" cap="flat" cmpd="sng" algn="ctr">
          <a:solidFill>
            <a:schemeClr val="accent4">
              <a:tint val="40000"/>
              <a:alpha val="90000"/>
              <a:hueOff val="-2258050"/>
              <a:satOff val="5744"/>
              <a:lumOff val="59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US" sz="1600" kern="1200" baseline="0" dirty="0">
              <a:latin typeface="Poppins" panose="00000500000000000000" pitchFamily="2" charset="0"/>
            </a:rPr>
            <a:t>Evidence the benefit to your community </a:t>
          </a:r>
        </a:p>
      </dsp:txBody>
      <dsp:txXfrm>
        <a:off x="2354259" y="2046481"/>
        <a:ext cx="2060424" cy="1317600"/>
      </dsp:txXfrm>
    </dsp:sp>
    <dsp:sp modelId="{0783298F-379D-4B95-ADBF-35B5DE0856D4}">
      <dsp:nvSpPr>
        <dsp:cNvPr id="0" name=""/>
        <dsp:cNvSpPr/>
      </dsp:nvSpPr>
      <dsp:spPr>
        <a:xfrm>
          <a:off x="4703144" y="1585681"/>
          <a:ext cx="2060424" cy="460800"/>
        </a:xfrm>
        <a:prstGeom prst="rect">
          <a:avLst/>
        </a:prstGeom>
        <a:solidFill>
          <a:srgbClr val="780078"/>
        </a:solid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a:lnSpc>
              <a:spcPct val="90000"/>
            </a:lnSpc>
            <a:spcBef>
              <a:spcPct val="0"/>
            </a:spcBef>
            <a:spcAft>
              <a:spcPct val="35000"/>
            </a:spcAft>
            <a:buNone/>
          </a:pPr>
          <a:r>
            <a:rPr lang="en-US" sz="1600" kern="1200" baseline="0" dirty="0">
              <a:latin typeface="Poppins" panose="00000500000000000000" pitchFamily="2" charset="0"/>
            </a:rPr>
            <a:t>Quality</a:t>
          </a:r>
        </a:p>
      </dsp:txBody>
      <dsp:txXfrm>
        <a:off x="4703144" y="1585681"/>
        <a:ext cx="2060424" cy="460800"/>
      </dsp:txXfrm>
    </dsp:sp>
    <dsp:sp modelId="{CCF15A6B-51A3-4DFE-BC4D-3EE312CAD17B}">
      <dsp:nvSpPr>
        <dsp:cNvPr id="0" name=""/>
        <dsp:cNvSpPr/>
      </dsp:nvSpPr>
      <dsp:spPr>
        <a:xfrm>
          <a:off x="4703144" y="2046481"/>
          <a:ext cx="2060424" cy="1317600"/>
        </a:xfrm>
        <a:prstGeom prst="rect">
          <a:avLst/>
        </a:prstGeom>
        <a:solidFill>
          <a:srgbClr val="C5D3FF">
            <a:alpha val="89804"/>
          </a:srgbClr>
        </a:solidFill>
        <a:ln w="19050"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US" sz="1600" kern="1200" baseline="0">
              <a:latin typeface="Poppins" panose="00000500000000000000" pitchFamily="2" charset="0"/>
            </a:rPr>
            <a:t>Demonstrate quality and appropriateness</a:t>
          </a:r>
        </a:p>
      </dsp:txBody>
      <dsp:txXfrm>
        <a:off x="4703144" y="2046481"/>
        <a:ext cx="2060424" cy="1317600"/>
      </dsp:txXfrm>
    </dsp:sp>
    <dsp:sp modelId="{5F958A6F-714C-454E-91F8-53EC8445F54D}">
      <dsp:nvSpPr>
        <dsp:cNvPr id="0" name=""/>
        <dsp:cNvSpPr/>
      </dsp:nvSpPr>
      <dsp:spPr>
        <a:xfrm>
          <a:off x="7052028" y="1585681"/>
          <a:ext cx="2060424" cy="460800"/>
        </a:xfrm>
        <a:prstGeom prst="rect">
          <a:avLst/>
        </a:prstGeom>
        <a:solidFill>
          <a:srgbClr val="0070C0"/>
        </a:solid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a:lnSpc>
              <a:spcPct val="90000"/>
            </a:lnSpc>
            <a:spcBef>
              <a:spcPct val="0"/>
            </a:spcBef>
            <a:spcAft>
              <a:spcPct val="35000"/>
            </a:spcAft>
            <a:buNone/>
          </a:pPr>
          <a:r>
            <a:rPr lang="en-US" sz="1600" kern="1200" baseline="0" dirty="0">
              <a:latin typeface="Poppins" panose="00000500000000000000" pitchFamily="2" charset="0"/>
            </a:rPr>
            <a:t>Fit</a:t>
          </a:r>
        </a:p>
      </dsp:txBody>
      <dsp:txXfrm>
        <a:off x="7052028" y="1585681"/>
        <a:ext cx="2060424" cy="460800"/>
      </dsp:txXfrm>
    </dsp:sp>
    <dsp:sp modelId="{669B7918-492C-42D7-B1B0-72B0782C2908}">
      <dsp:nvSpPr>
        <dsp:cNvPr id="0" name=""/>
        <dsp:cNvSpPr/>
      </dsp:nvSpPr>
      <dsp:spPr>
        <a:xfrm>
          <a:off x="7052028" y="2046481"/>
          <a:ext cx="2060424" cy="1317600"/>
        </a:xfrm>
        <a:prstGeom prst="rect">
          <a:avLst/>
        </a:prstGeom>
        <a:solidFill>
          <a:srgbClr val="ABD5FF">
            <a:alpha val="89804"/>
          </a:srgbClr>
        </a:solidFill>
        <a:ln w="19050"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US" sz="1600" kern="1200" baseline="0" dirty="0">
              <a:latin typeface="Poppins" panose="00000500000000000000" pitchFamily="2" charset="0"/>
            </a:rPr>
            <a:t>Fit with the local strategy</a:t>
          </a:r>
        </a:p>
      </dsp:txBody>
      <dsp:txXfrm>
        <a:off x="7052028" y="2046481"/>
        <a:ext cx="2060424" cy="1317600"/>
      </dsp:txXfrm>
    </dsp:sp>
    <dsp:sp modelId="{0DD3D24F-F4A3-466E-9F6B-1B46264DE5E5}">
      <dsp:nvSpPr>
        <dsp:cNvPr id="0" name=""/>
        <dsp:cNvSpPr/>
      </dsp:nvSpPr>
      <dsp:spPr>
        <a:xfrm>
          <a:off x="9400912" y="1585681"/>
          <a:ext cx="2060424" cy="460800"/>
        </a:xfrm>
        <a:prstGeom prst="rect">
          <a:avLst/>
        </a:prstGeom>
        <a:solidFill>
          <a:srgbClr val="3399FF"/>
        </a:solid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a:lnSpc>
              <a:spcPct val="90000"/>
            </a:lnSpc>
            <a:spcBef>
              <a:spcPct val="0"/>
            </a:spcBef>
            <a:spcAft>
              <a:spcPct val="35000"/>
            </a:spcAft>
            <a:buNone/>
          </a:pPr>
          <a:r>
            <a:rPr lang="en-US" sz="1600" kern="1200" baseline="0" dirty="0">
              <a:latin typeface="Poppins" panose="00000500000000000000" pitchFamily="2" charset="0"/>
            </a:rPr>
            <a:t>Outcomes</a:t>
          </a:r>
        </a:p>
      </dsp:txBody>
      <dsp:txXfrm>
        <a:off x="9400912" y="1585681"/>
        <a:ext cx="2060424" cy="460800"/>
      </dsp:txXfrm>
    </dsp:sp>
    <dsp:sp modelId="{02D8097B-14F9-4BB9-B45F-FAF2C69292C9}">
      <dsp:nvSpPr>
        <dsp:cNvPr id="0" name=""/>
        <dsp:cNvSpPr/>
      </dsp:nvSpPr>
      <dsp:spPr>
        <a:xfrm>
          <a:off x="9400912" y="2046481"/>
          <a:ext cx="2060424" cy="1317600"/>
        </a:xfrm>
        <a:prstGeom prst="rect">
          <a:avLst/>
        </a:prstGeom>
        <a:solidFill>
          <a:schemeClr val="accent4">
            <a:lumMod val="40000"/>
            <a:lumOff val="60000"/>
            <a:alpha val="89804"/>
          </a:schemeClr>
        </a:solidFill>
        <a:ln w="19050"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US" sz="1600" kern="1200" baseline="0" dirty="0">
              <a:latin typeface="Poppins" panose="00000500000000000000" pitchFamily="2" charset="0"/>
            </a:rPr>
            <a:t>Provide clear and measurable outcomes </a:t>
          </a:r>
        </a:p>
      </dsp:txBody>
      <dsp:txXfrm>
        <a:off x="9400912" y="2046481"/>
        <a:ext cx="2060424" cy="131760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8CADCA-6A21-4A0E-BCF5-6F6A3B6A4777}">
      <dsp:nvSpPr>
        <dsp:cNvPr id="0" name=""/>
        <dsp:cNvSpPr/>
      </dsp:nvSpPr>
      <dsp:spPr>
        <a:xfrm>
          <a:off x="1842070" y="288831"/>
          <a:ext cx="2196000" cy="2196000"/>
        </a:xfrm>
        <a:prstGeom prst="ellipse">
          <a:avLst/>
        </a:prstGeom>
        <a:solidFill>
          <a:srgbClr val="009644"/>
        </a:solidFill>
        <a:ln>
          <a:noFill/>
        </a:ln>
        <a:effectLst/>
      </dsp:spPr>
      <dsp:style>
        <a:lnRef idx="0">
          <a:scrgbClr r="0" g="0" b="0"/>
        </a:lnRef>
        <a:fillRef idx="1">
          <a:scrgbClr r="0" g="0" b="0"/>
        </a:fillRef>
        <a:effectRef idx="0">
          <a:scrgbClr r="0" g="0" b="0"/>
        </a:effectRef>
        <a:fontRef idx="minor"/>
      </dsp:style>
    </dsp:sp>
    <dsp:sp modelId="{C7C1C612-36F3-414B-B291-60B1D7F85DBC}">
      <dsp:nvSpPr>
        <dsp:cNvPr id="0" name=""/>
        <dsp:cNvSpPr/>
      </dsp:nvSpPr>
      <dsp:spPr>
        <a:xfrm>
          <a:off x="2310070" y="756831"/>
          <a:ext cx="1260000" cy="1260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D535DC8-0A6F-417E-B018-8FA7021FAD95}">
      <dsp:nvSpPr>
        <dsp:cNvPr id="0" name=""/>
        <dsp:cNvSpPr/>
      </dsp:nvSpPr>
      <dsp:spPr>
        <a:xfrm>
          <a:off x="1140070" y="3168831"/>
          <a:ext cx="3600000" cy="1102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422400">
            <a:lnSpc>
              <a:spcPct val="90000"/>
            </a:lnSpc>
            <a:spcBef>
              <a:spcPct val="0"/>
            </a:spcBef>
            <a:spcAft>
              <a:spcPct val="35000"/>
            </a:spcAft>
            <a:buNone/>
            <a:defRPr cap="all"/>
          </a:pPr>
          <a:r>
            <a:rPr lang="en-GB" sz="3200" b="1" kern="1200" cap="none" dirty="0">
              <a:latin typeface="Poppins" panose="00000500000000000000" pitchFamily="2" charset="0"/>
              <a:cs typeface="Poppins" panose="00000500000000000000" pitchFamily="2" charset="0"/>
            </a:rPr>
            <a:t>6 GRANTS &gt;£50,000</a:t>
          </a:r>
          <a:endParaRPr lang="en-US" sz="3200" b="1" kern="1200" cap="none" dirty="0">
            <a:latin typeface="Poppins" panose="00000500000000000000" pitchFamily="2" charset="0"/>
            <a:cs typeface="Poppins" panose="00000500000000000000" pitchFamily="2" charset="0"/>
          </a:endParaRPr>
        </a:p>
      </dsp:txBody>
      <dsp:txXfrm>
        <a:off x="1140070" y="3168831"/>
        <a:ext cx="3600000" cy="1102500"/>
      </dsp:txXfrm>
    </dsp:sp>
    <dsp:sp modelId="{E51EB6F3-F805-4C7D-BA80-411225678DB0}">
      <dsp:nvSpPr>
        <dsp:cNvPr id="0" name=""/>
        <dsp:cNvSpPr/>
      </dsp:nvSpPr>
      <dsp:spPr>
        <a:xfrm>
          <a:off x="6072070" y="288831"/>
          <a:ext cx="2196000" cy="2196000"/>
        </a:xfrm>
        <a:prstGeom prst="ellipse">
          <a:avLst/>
        </a:prstGeom>
        <a:solidFill>
          <a:srgbClr val="780078"/>
        </a:solidFill>
        <a:ln>
          <a:noFill/>
        </a:ln>
        <a:effectLst/>
      </dsp:spPr>
      <dsp:style>
        <a:lnRef idx="0">
          <a:scrgbClr r="0" g="0" b="0"/>
        </a:lnRef>
        <a:fillRef idx="1">
          <a:scrgbClr r="0" g="0" b="0"/>
        </a:fillRef>
        <a:effectRef idx="0">
          <a:scrgbClr r="0" g="0" b="0"/>
        </a:effectRef>
        <a:fontRef idx="minor"/>
      </dsp:style>
    </dsp:sp>
    <dsp:sp modelId="{FA2E93F9-1183-4DAC-BE9E-72CF80F99DD9}">
      <dsp:nvSpPr>
        <dsp:cNvPr id="0" name=""/>
        <dsp:cNvSpPr/>
      </dsp:nvSpPr>
      <dsp:spPr>
        <a:xfrm>
          <a:off x="6540070" y="756831"/>
          <a:ext cx="1260000" cy="1260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3F99DDE-BDAE-44FA-B69C-42A565C36278}">
      <dsp:nvSpPr>
        <dsp:cNvPr id="0" name=""/>
        <dsp:cNvSpPr/>
      </dsp:nvSpPr>
      <dsp:spPr>
        <a:xfrm>
          <a:off x="5370070" y="3168831"/>
          <a:ext cx="3600000" cy="1102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244600">
            <a:lnSpc>
              <a:spcPct val="90000"/>
            </a:lnSpc>
            <a:spcBef>
              <a:spcPct val="0"/>
            </a:spcBef>
            <a:spcAft>
              <a:spcPct val="35000"/>
            </a:spcAft>
            <a:buNone/>
            <a:defRPr cap="all"/>
          </a:pPr>
          <a:r>
            <a:rPr lang="en-GB" sz="2800" b="1" kern="1200" dirty="0">
              <a:latin typeface="Poppins" panose="00000500000000000000" pitchFamily="2" charset="0"/>
              <a:cs typeface="Poppins" panose="00000500000000000000" pitchFamily="2" charset="0"/>
            </a:rPr>
            <a:t>October 2023 – March 2025</a:t>
          </a:r>
          <a:endParaRPr lang="en-US" sz="2800" b="1" kern="1200" dirty="0">
            <a:latin typeface="Poppins" panose="00000500000000000000" pitchFamily="2" charset="0"/>
            <a:cs typeface="Poppins" panose="00000500000000000000" pitchFamily="2" charset="0"/>
          </a:endParaRPr>
        </a:p>
      </dsp:txBody>
      <dsp:txXfrm>
        <a:off x="5370070" y="3168831"/>
        <a:ext cx="3600000" cy="110250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A0B42DD-EC0F-4AD1-9021-FCE6099B8BAD}" type="datetimeFigureOut">
              <a:rPr lang="en-GB" smtClean="0"/>
              <a:t>19/07/2023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9B5A938-B405-4069-9AD2-B43479D8F6ED}" type="slidenum">
              <a:rPr lang="en-GB" smtClean="0"/>
              <a:t>‹#›</a:t>
            </a:fld>
            <a:endParaRPr lang="en-GB"/>
          </a:p>
        </p:txBody>
      </p:sp>
    </p:spTree>
    <p:extLst>
      <p:ext uri="{BB962C8B-B14F-4D97-AF65-F5344CB8AC3E}">
        <p14:creationId xmlns:p14="http://schemas.microsoft.com/office/powerpoint/2010/main" val="39044857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www.gov.scot/publications/medication-assisted-treatment-mat-standards-scotland-access-choice-support/pages/2/"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effectLst/>
                <a:latin typeface="Calibri" panose="020F0502020204030204" pitchFamily="34" charset="0"/>
                <a:ea typeface="Times New Roman" panose="02020603050405020304" pitchFamily="18" charset="0"/>
                <a:cs typeface="Calibri" panose="020F0502020204030204" pitchFamily="34" charset="0"/>
              </a:rPr>
              <a:t>The Highland Alcohol &amp; Drugs Partnership (Highland ADP) has awarded Scottish Government funds for distribution to third sector organisations in Highland. This means that we are offering six grants of </a:t>
            </a:r>
            <a:r>
              <a:rPr lang="en-GB" sz="1800" u="sng" dirty="0">
                <a:effectLst/>
                <a:latin typeface="Calibri" panose="020F0502020204030204" pitchFamily="34" charset="0"/>
                <a:ea typeface="Times New Roman" panose="02020603050405020304" pitchFamily="18" charset="0"/>
                <a:cs typeface="Calibri" panose="020F0502020204030204" pitchFamily="34" charset="0"/>
              </a:rPr>
              <a:t>up to </a:t>
            </a:r>
            <a:r>
              <a:rPr lang="en-GB" sz="1800" dirty="0">
                <a:effectLst/>
                <a:latin typeface="Calibri" panose="020F0502020204030204" pitchFamily="34" charset="0"/>
                <a:ea typeface="Times New Roman" panose="02020603050405020304" pitchFamily="18" charset="0"/>
                <a:cs typeface="Calibri" panose="020F0502020204030204" pitchFamily="34" charset="0"/>
              </a:rPr>
              <a:t>£50,000 to be spent over the following 18 months. We know that this community-led approach can improve participation in local services, encouraging community resilience and capacity and we’re delighted to be able to offer more of these large grants to providers in the third sector.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dirty="0">
              <a:effectLst/>
              <a:latin typeface="Calibri" panose="020F0502020204030204" pitchFamily="34" charset="0"/>
              <a:ea typeface="Calibri" panose="020F0502020204030204" pitchFamily="34" charset="0"/>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effectLst/>
                <a:latin typeface="Calibri" panose="020F0502020204030204" pitchFamily="34" charset="0"/>
                <a:ea typeface="Calibri" panose="020F0502020204030204" pitchFamily="34" charset="0"/>
                <a:cs typeface="Calibri" panose="020F0502020204030204" pitchFamily="34" charset="0"/>
              </a:rPr>
              <a:t>As you may know, last year we awarded 5 grants of up to 50,000 as well as offering 30 x £5,000 grants – funding a wide variety of initiatives which are currently ongoing.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sz="1800" dirty="0">
              <a:effectLst/>
              <a:latin typeface="Arial" panose="020B0604020202020204" pitchFamily="34" charset="0"/>
              <a:ea typeface="Calibri" panose="020F0502020204030204" pitchFamily="34" charset="0"/>
            </a:endParaRPr>
          </a:p>
        </p:txBody>
      </p:sp>
      <p:sp>
        <p:nvSpPr>
          <p:cNvPr id="4" name="Slide Number Placeholder 3"/>
          <p:cNvSpPr>
            <a:spLocks noGrp="1"/>
          </p:cNvSpPr>
          <p:nvPr>
            <p:ph type="sldNum" sz="quarter" idx="5"/>
          </p:nvPr>
        </p:nvSpPr>
        <p:spPr/>
        <p:txBody>
          <a:bodyPr/>
          <a:lstStyle/>
          <a:p>
            <a:fld id="{B9B5A938-B405-4069-9AD2-B43479D8F6ED}" type="slidenum">
              <a:rPr lang="en-GB" smtClean="0"/>
              <a:t>1</a:t>
            </a:fld>
            <a:endParaRPr lang="en-GB"/>
          </a:p>
        </p:txBody>
      </p:sp>
    </p:spTree>
    <p:extLst>
      <p:ext uri="{BB962C8B-B14F-4D97-AF65-F5344CB8AC3E}">
        <p14:creationId xmlns:p14="http://schemas.microsoft.com/office/powerpoint/2010/main" val="21760153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fontAlgn="base">
              <a:buFont typeface="Arial" panose="020B0604020202020204" pitchFamily="34" charset="0"/>
              <a:buNone/>
            </a:pPr>
            <a:r>
              <a:rPr lang="en-GB" sz="1800" dirty="0">
                <a:effectLst/>
                <a:latin typeface="Calibri" panose="020F0502020204030204" pitchFamily="34" charset="0"/>
                <a:ea typeface="Times New Roman" panose="02020603050405020304" pitchFamily="18" charset="0"/>
              </a:rPr>
              <a:t>So as before, we are inviting expressions of interest from organisations operating in Highland, to support delivery </a:t>
            </a:r>
            <a:r>
              <a:rPr lang="en-GB" b="0" i="0" dirty="0">
                <a:solidFill>
                  <a:srgbClr val="201747"/>
                </a:solidFill>
                <a:effectLst/>
                <a:latin typeface="omnes-pro"/>
              </a:rPr>
              <a:t>of the Highland ADP Strategy and Scottish Government strategy: Rights, Respect and Recovery. Successful applicants will, of course have their own outcomes, but these should align with at least one of these overarching outcomes listed on the slide. There’s a good mix of direct harm reduction, prevention and early intervention, improving access to treatment, as well as looking at broader community support systems. </a:t>
            </a:r>
          </a:p>
          <a:p>
            <a:pPr algn="l" fontAlgn="base">
              <a:buFont typeface="Arial" panose="020B0604020202020204" pitchFamily="34" charset="0"/>
              <a:buNone/>
            </a:pPr>
            <a:endParaRPr lang="en-GB" b="0" i="0" dirty="0">
              <a:solidFill>
                <a:srgbClr val="201747"/>
              </a:solidFill>
              <a:effectLst/>
              <a:latin typeface="omnes-pro"/>
            </a:endParaRPr>
          </a:p>
          <a:p>
            <a:pPr algn="l" fontAlgn="base">
              <a:buFont typeface="Arial" panose="020B0604020202020204" pitchFamily="34" charset="0"/>
              <a:buNone/>
            </a:pPr>
            <a:r>
              <a:rPr lang="en-GB" b="0" i="0" dirty="0">
                <a:solidFill>
                  <a:srgbClr val="201747"/>
                </a:solidFill>
                <a:effectLst/>
                <a:latin typeface="omnes-pro"/>
              </a:rPr>
              <a:t>It’s also useful to be aware of the MAT Standards </a:t>
            </a:r>
            <a:r>
              <a:rPr lang="en-US" dirty="0">
                <a:hlinkClick r:id="rId3"/>
              </a:rPr>
              <a:t>Introduction - Medication Assisted Treatment (MAT) standards: access, choice, support - </a:t>
            </a:r>
            <a:r>
              <a:rPr lang="en-US" dirty="0" err="1">
                <a:hlinkClick r:id="rId3"/>
              </a:rPr>
              <a:t>gov.scot</a:t>
            </a:r>
            <a:r>
              <a:rPr lang="en-US" dirty="0">
                <a:hlinkClick r:id="rId3"/>
              </a:rPr>
              <a:t> (www.gov.scot)</a:t>
            </a:r>
            <a:r>
              <a:rPr lang="en-US" dirty="0"/>
              <a:t> if you plan to work with people affected by substance misuse. </a:t>
            </a:r>
            <a:r>
              <a:rPr lang="en-US" b="0" i="0" dirty="0">
                <a:solidFill>
                  <a:srgbClr val="333333"/>
                </a:solidFill>
                <a:effectLst/>
                <a:latin typeface="Roboto" panose="02000000000000000000" pitchFamily="2" charset="0"/>
              </a:rPr>
              <a:t>They are evidence-based </a:t>
            </a:r>
            <a:r>
              <a:rPr lang="en-US" b="0" i="0">
                <a:solidFill>
                  <a:srgbClr val="333333"/>
                </a:solidFill>
                <a:effectLst/>
                <a:latin typeface="Roboto" panose="02000000000000000000" pitchFamily="2" charset="0"/>
              </a:rPr>
              <a:t>standards for consistent </a:t>
            </a:r>
            <a:r>
              <a:rPr lang="en-US" b="0" i="0" dirty="0">
                <a:solidFill>
                  <a:srgbClr val="333333"/>
                </a:solidFill>
                <a:effectLst/>
                <a:latin typeface="Roboto" panose="02000000000000000000" pitchFamily="2" charset="0"/>
              </a:rPr>
              <a:t>delivery of safe, accessible, high-quality drug treatment across Scotland. These are relevant to people and families accessing or in need of services, so it’s potentially useful to have an understanding of the principles and people’s rights to treatment.</a:t>
            </a:r>
            <a:endParaRPr lang="en-GB" b="0" i="0" dirty="0">
              <a:solidFill>
                <a:srgbClr val="201747"/>
              </a:solidFill>
              <a:effectLst/>
              <a:latin typeface="omnes-pro"/>
            </a:endParaRPr>
          </a:p>
          <a:p>
            <a:pPr marL="0" marR="0" lvl="0" indent="0" algn="l" defTabSz="914400" rtl="0" eaLnBrk="1" fontAlgn="base" latinLnBrk="0" hangingPunct="1">
              <a:lnSpc>
                <a:spcPct val="100000"/>
              </a:lnSpc>
              <a:spcBef>
                <a:spcPts val="0"/>
              </a:spcBef>
              <a:spcAft>
                <a:spcPts val="0"/>
              </a:spcAft>
              <a:buClrTx/>
              <a:buSzTx/>
              <a:buFont typeface="Arial" panose="020B0604020202020204" pitchFamily="34" charset="0"/>
              <a:buNone/>
              <a:tabLst/>
              <a:defRPr/>
            </a:pPr>
            <a:endParaRPr lang="en-GB" sz="1200" dirty="0">
              <a:effectLst/>
              <a:latin typeface="Arial" panose="020B0604020202020204" pitchFamily="34" charset="0"/>
              <a:ea typeface="Calibri" panose="020F0502020204030204" pitchFamily="34" charset="0"/>
            </a:endParaRPr>
          </a:p>
          <a:p>
            <a:pPr marL="0" marR="0" lvl="0" indent="0" algn="l" defTabSz="914400" rtl="0" eaLnBrk="1" fontAlgn="base" latinLnBrk="0" hangingPunct="1">
              <a:lnSpc>
                <a:spcPct val="100000"/>
              </a:lnSpc>
              <a:spcBef>
                <a:spcPts val="0"/>
              </a:spcBef>
              <a:spcAft>
                <a:spcPts val="0"/>
              </a:spcAft>
              <a:buClrTx/>
              <a:buSzTx/>
              <a:buFont typeface="Arial" panose="020B0604020202020204" pitchFamily="34" charset="0"/>
              <a:buNone/>
              <a:tabLst/>
              <a:defRPr/>
            </a:pPr>
            <a:r>
              <a:rPr lang="en-GB" sz="1200" dirty="0">
                <a:effectLst/>
                <a:latin typeface="Arial" panose="020B0604020202020204" pitchFamily="34" charset="0"/>
                <a:ea typeface="Calibri" panose="020F0502020204030204" pitchFamily="34" charset="0"/>
              </a:rPr>
              <a:t>So this is the landscape within which these grants are being made available. </a:t>
            </a:r>
          </a:p>
          <a:p>
            <a:pPr algn="l" fontAlgn="base">
              <a:buFont typeface="Arial" panose="020B0604020202020204" pitchFamily="34" charset="0"/>
              <a:buNone/>
            </a:pPr>
            <a:endParaRPr lang="en-GB" b="0" i="0" dirty="0">
              <a:solidFill>
                <a:srgbClr val="201747"/>
              </a:solidFill>
              <a:effectLst/>
              <a:latin typeface="omnes-pro"/>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1D17261-7046-492F-BDDA-582ECB49A7CF}"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021206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effectLst/>
                <a:latin typeface="Arial" panose="020B0604020202020204" pitchFamily="34" charset="0"/>
                <a:ea typeface="Calibri" panose="020F0502020204030204" pitchFamily="34" charset="0"/>
              </a:rPr>
              <a:t>The Local Improvement Fund grants will be awarded by September this year, with a view to projects starting in October 2023 - and you can choose to deliver your project for eighteen months or less. </a:t>
            </a:r>
            <a:r>
              <a:rPr lang="en-GB" dirty="0"/>
              <a:t>And the application process for this funding is divided into two stages - we’re currently open for expressions of interest, closing date </a:t>
            </a:r>
            <a:r>
              <a:rPr lang="en-GB"/>
              <a:t>is 27 </a:t>
            </a:r>
            <a:r>
              <a:rPr lang="en-GB" dirty="0"/>
              <a:t>July. And if you meet the essential criteria, you’ll be invited to develop your application further. We don’t expect your project plans to be fully formed at the first stage, but we do need indicative costs and an idea of who your partners will be, if any. We’re really keen to see collaborative bidding for these larger grants, and we realise that this can take time to develop agreements and plans, but it’s important to submit the expression of interest initially to see whether your plans would match the key criteria. </a:t>
            </a:r>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effectLst/>
                <a:latin typeface="Calibri" panose="020F0502020204030204" pitchFamily="34" charset="0"/>
                <a:ea typeface="Times New Roman" panose="02020603050405020304" pitchFamily="18" charset="0"/>
                <a:cs typeface="Calibri" panose="020F0502020204030204" pitchFamily="34" charset="0"/>
              </a:rPr>
              <a:t>The purpose of the funding is to enable activities and services to develop in ways that prevent or reduce alcohol &amp; drug-related harm. Current data suggests that access </a:t>
            </a:r>
            <a:r>
              <a:rPr lang="en-US" sz="2800" b="0" i="0" dirty="0">
                <a:solidFill>
                  <a:srgbClr val="000000"/>
                </a:solidFill>
                <a:effectLst/>
                <a:latin typeface="Calibri" panose="020F0502020204030204" pitchFamily="34" charset="0"/>
              </a:rPr>
              <a:t>to treatment services is a key protective factor for reducing drug deaths so we’re keen to see initiatives that encourage access or provide referrals where appropriate.</a:t>
            </a:r>
            <a:r>
              <a:rPr lang="en-GB" sz="1800" dirty="0">
                <a:effectLst/>
                <a:latin typeface="Calibri" panose="020F0502020204030204" pitchFamily="34" charset="0"/>
                <a:ea typeface="Times New Roman" panose="02020603050405020304" pitchFamily="18" charset="0"/>
                <a:cs typeface="Calibri" panose="020F0502020204030204" pitchFamily="34" charset="0"/>
              </a:rPr>
              <a:t> Successful bids will have meaningful involvement of people with living/lived experience, evidence of both the need and efficacy of the proposals, </a:t>
            </a:r>
            <a:r>
              <a:rPr lang="en-GB" sz="1800" b="1" dirty="0">
                <a:effectLst/>
                <a:latin typeface="Calibri" panose="020F0502020204030204" pitchFamily="34" charset="0"/>
                <a:ea typeface="Times New Roman" panose="02020603050405020304" pitchFamily="18" charset="0"/>
                <a:cs typeface="Calibri" panose="020F0502020204030204" pitchFamily="34" charset="0"/>
              </a:rPr>
              <a:t>and </a:t>
            </a:r>
            <a:r>
              <a:rPr lang="en-GB" sz="1800" dirty="0">
                <a:effectLst/>
                <a:latin typeface="Calibri" panose="020F0502020204030204" pitchFamily="34" charset="0"/>
                <a:ea typeface="Times New Roman" panose="02020603050405020304" pitchFamily="18" charset="0"/>
                <a:cs typeface="Calibri" panose="020F0502020204030204" pitchFamily="34" charset="0"/>
              </a:rPr>
              <a:t>be able to describe how this will be delivered safely, as well as how it will be monitored and evaluated.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B9B5A938-B405-4069-9AD2-B43479D8F6ED}" type="slidenum">
              <a:rPr lang="en-GB" smtClean="0"/>
              <a:t>3</a:t>
            </a:fld>
            <a:endParaRPr lang="en-GB"/>
          </a:p>
        </p:txBody>
      </p:sp>
    </p:spTree>
    <p:extLst>
      <p:ext uri="{BB962C8B-B14F-4D97-AF65-F5344CB8AC3E}">
        <p14:creationId xmlns:p14="http://schemas.microsoft.com/office/powerpoint/2010/main" val="839941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These are the essential criteria for getting through the expression of interest stage, in addition to meeting at least one of the outcomes in the Highland ADP Strategy. Any Third Sector organisation or community group can apply </a:t>
            </a:r>
            <a:r>
              <a:rPr lang="en-GB" b="0" i="0" dirty="0">
                <a:solidFill>
                  <a:srgbClr val="201747"/>
                </a:solidFill>
                <a:effectLst/>
                <a:latin typeface="omnes-pro"/>
              </a:rPr>
              <a:t>as long as you have a constitution and accounts from the previous year</a:t>
            </a:r>
            <a:r>
              <a:rPr lang="en-GB" dirty="0"/>
              <a:t>. You must have experience operating or delivering services in the Highlands and working with vulnerable groups. </a:t>
            </a:r>
          </a:p>
          <a:p>
            <a:endParaRPr lang="en-GB" dirty="0"/>
          </a:p>
          <a:p>
            <a:r>
              <a:rPr lang="en-GB" dirty="0"/>
              <a:t>Your proposals should be led by or involve people’s living/lived experience, and you must have clear outcomes for participants, which can and will be measured. I do want to emphasise this last point, as the distinction between outcomes and outputs causes confusion for lots of people. I’m happy to talk to anyone who wants to clarify their outcomes, please get in touch so we can help with that. We do provide a training session to help you improve funding applications, by clarifying how to define outcomes and measure them effectively, which I will try to schedule again should there be enough demand for this.</a:t>
            </a:r>
          </a:p>
        </p:txBody>
      </p:sp>
      <p:sp>
        <p:nvSpPr>
          <p:cNvPr id="4" name="Slide Number Placeholder 3"/>
          <p:cNvSpPr>
            <a:spLocks noGrp="1"/>
          </p:cNvSpPr>
          <p:nvPr>
            <p:ph type="sldNum" sz="quarter" idx="5"/>
          </p:nvPr>
        </p:nvSpPr>
        <p:spPr/>
        <p:txBody>
          <a:bodyPr/>
          <a:lstStyle/>
          <a:p>
            <a:fld id="{B9B5A938-B405-4069-9AD2-B43479D8F6ED}" type="slidenum">
              <a:rPr lang="en-GB" smtClean="0"/>
              <a:t>4</a:t>
            </a:fld>
            <a:endParaRPr lang="en-GB"/>
          </a:p>
        </p:txBody>
      </p:sp>
    </p:spTree>
    <p:extLst>
      <p:ext uri="{BB962C8B-B14F-4D97-AF65-F5344CB8AC3E}">
        <p14:creationId xmlns:p14="http://schemas.microsoft.com/office/powerpoint/2010/main" val="40759562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At stage two, if your expression of interest meets the essential criteria you’ll be invited to complete a more detailed application. The answers provided in your expression of interest can be merged into your application form, to save you from duplication. But you must resist the temptation to change your initial answers in that first part of the application – if you need to make changes you must notify us by email. We can offer support with this process of course, and also advise on developing your proposals to meet the second stage criteria. </a:t>
            </a:r>
          </a:p>
          <a:p>
            <a:endParaRPr lang="en-GB" dirty="0"/>
          </a:p>
          <a:p>
            <a:r>
              <a:rPr lang="en-GB" dirty="0"/>
              <a:t>At this stage, decisions will be made by a panel, consisting of members of HADP, people with lived experience and others, with first-hand experience of the issues in Highland. We will provide the panel with a scoring system to ensure a consistent process in reaching decisions, but these are the underlying principles on which applications will be assessed. </a:t>
            </a:r>
          </a:p>
        </p:txBody>
      </p:sp>
      <p:sp>
        <p:nvSpPr>
          <p:cNvPr id="4" name="Slide Number Placeholder 3"/>
          <p:cNvSpPr>
            <a:spLocks noGrp="1"/>
          </p:cNvSpPr>
          <p:nvPr>
            <p:ph type="sldNum" sz="quarter" idx="5"/>
          </p:nvPr>
        </p:nvSpPr>
        <p:spPr/>
        <p:txBody>
          <a:bodyPr/>
          <a:lstStyle/>
          <a:p>
            <a:fld id="{B9B5A938-B405-4069-9AD2-B43479D8F6ED}" type="slidenum">
              <a:rPr lang="en-GB" smtClean="0"/>
              <a:t>5</a:t>
            </a:fld>
            <a:endParaRPr lang="en-GB"/>
          </a:p>
        </p:txBody>
      </p:sp>
    </p:spTree>
    <p:extLst>
      <p:ext uri="{BB962C8B-B14F-4D97-AF65-F5344CB8AC3E}">
        <p14:creationId xmlns:p14="http://schemas.microsoft.com/office/powerpoint/2010/main" val="36966472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effectLst/>
                <a:latin typeface="Calibri" panose="020F0502020204030204" pitchFamily="34" charset="0"/>
                <a:ea typeface="Calibri" panose="020F0502020204030204" pitchFamily="34" charset="0"/>
                <a:cs typeface="Times New Roman" panose="02020603050405020304" pitchFamily="18" charset="0"/>
              </a:rPr>
              <a:t>To summarise, we want to provide 6 x £50K grants to begin delivering positive changes, starting in October 2023 and these may continue till March 2025. </a:t>
            </a:r>
          </a:p>
          <a:p>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B9B5A938-B405-4069-9AD2-B43479D8F6ED}" type="slidenum">
              <a:rPr lang="en-GB" smtClean="0"/>
              <a:t>6</a:t>
            </a:fld>
            <a:endParaRPr lang="en-GB"/>
          </a:p>
        </p:txBody>
      </p:sp>
    </p:spTree>
    <p:extLst>
      <p:ext uri="{BB962C8B-B14F-4D97-AF65-F5344CB8AC3E}">
        <p14:creationId xmlns:p14="http://schemas.microsoft.com/office/powerpoint/2010/main" val="27604431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All the details are online here and you can contact me on funding@highlandtsi.org.uk.</a:t>
            </a:r>
          </a:p>
        </p:txBody>
      </p:sp>
      <p:sp>
        <p:nvSpPr>
          <p:cNvPr id="4" name="Slide Number Placeholder 3"/>
          <p:cNvSpPr>
            <a:spLocks noGrp="1"/>
          </p:cNvSpPr>
          <p:nvPr>
            <p:ph type="sldNum" sz="quarter" idx="5"/>
          </p:nvPr>
        </p:nvSpPr>
        <p:spPr/>
        <p:txBody>
          <a:bodyPr/>
          <a:lstStyle/>
          <a:p>
            <a:fld id="{B9B5A938-B405-4069-9AD2-B43479D8F6ED}" type="slidenum">
              <a:rPr lang="en-GB" smtClean="0"/>
              <a:t>7</a:t>
            </a:fld>
            <a:endParaRPr lang="en-GB"/>
          </a:p>
        </p:txBody>
      </p:sp>
    </p:spTree>
    <p:extLst>
      <p:ext uri="{BB962C8B-B14F-4D97-AF65-F5344CB8AC3E}">
        <p14:creationId xmlns:p14="http://schemas.microsoft.com/office/powerpoint/2010/main" val="133593580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fld id="{96DFF08F-DC6B-4601-B491-B0F83F6DD2DA}" type="datetimeFigureOut">
              <a:rPr lang="en-US" dirty="0"/>
              <a:pPr/>
              <a:t>7/19/23</a:t>
            </a:fld>
            <a:endParaRPr lang="en-US" dirty="0"/>
          </a:p>
        </p:txBody>
      </p:sp>
      <p:sp>
        <p:nvSpPr>
          <p:cNvPr id="5" name="Footer Placeholder 4"/>
          <p:cNvSpPr>
            <a:spLocks noGrp="1"/>
          </p:cNvSpPr>
          <p:nvPr>
            <p:ph type="ftr" sz="quarter" idx="11"/>
          </p:nvPr>
        </p:nvSpPr>
        <p:spPr/>
        <p:txBody>
          <a:bodyPr/>
          <a:lstStyle>
            <a:lvl1pPr>
              <a:defRPr>
                <a:solidFill>
                  <a:schemeClr val="tx1"/>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4FAB73BC-B049-4115-A692-8D63A059BFB8}" type="slidenum">
              <a:rPr lang="en-US" dirty="0"/>
              <a:pPr/>
              <a:t>‹#›</a:t>
            </a:fld>
            <a:endParaRPr lang="en-US" dirty="0"/>
          </a:p>
        </p:txBody>
      </p:sp>
      <p:cxnSp>
        <p:nvCxnSpPr>
          <p:cNvPr id="8" name="Straight Connector 7"/>
          <p:cNvCxnSpPr/>
          <p:nvPr/>
        </p:nvCxnSpPr>
        <p:spPr>
          <a:xfrm>
            <a:off x="1978660" y="3733800"/>
            <a:ext cx="822960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10" name="Picture 9" descr="A picture containing text&#10;&#10;Description automatically generated">
            <a:extLst>
              <a:ext uri="{FF2B5EF4-FFF2-40B4-BE49-F238E27FC236}">
                <a16:creationId xmlns:a16="http://schemas.microsoft.com/office/drawing/2014/main" id="{213CED07-4205-46E9-8086-6084A323D350}"/>
              </a:ext>
            </a:extLst>
          </p:cNvPr>
          <p:cNvPicPr>
            <a:picLocks noChangeAspect="1"/>
          </p:cNvPicPr>
          <p:nvPr userDrawn="1"/>
        </p:nvPicPr>
        <p:blipFill>
          <a:blip r:embed="rId2"/>
          <a:stretch>
            <a:fillRect/>
          </a:stretch>
        </p:blipFill>
        <p:spPr>
          <a:xfrm>
            <a:off x="387396" y="5716751"/>
            <a:ext cx="1445168" cy="1014153"/>
          </a:xfrm>
          <a:prstGeom prst="rect">
            <a:avLst/>
          </a:prstGeom>
        </p:spPr>
      </p:pic>
    </p:spTree>
    <p:extLst>
      <p:ext uri="{BB962C8B-B14F-4D97-AF65-F5344CB8AC3E}">
        <p14:creationId xmlns:p14="http://schemas.microsoft.com/office/powerpoint/2010/main" val="15379690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7/19/23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4618608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7/19/23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3608105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7/19/23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pic>
        <p:nvPicPr>
          <p:cNvPr id="7" name="Picture 6" descr="A picture containing text&#10;&#10;Description automatically generated">
            <a:extLst>
              <a:ext uri="{FF2B5EF4-FFF2-40B4-BE49-F238E27FC236}">
                <a16:creationId xmlns:a16="http://schemas.microsoft.com/office/drawing/2014/main" id="{C2E42D7A-BB8A-4E08-8ED5-91C506D387C0}"/>
              </a:ext>
            </a:extLst>
          </p:cNvPr>
          <p:cNvPicPr>
            <a:picLocks noChangeAspect="1"/>
          </p:cNvPicPr>
          <p:nvPr userDrawn="1"/>
        </p:nvPicPr>
        <p:blipFill>
          <a:blip r:embed="rId2"/>
          <a:stretch>
            <a:fillRect/>
          </a:stretch>
        </p:blipFill>
        <p:spPr>
          <a:xfrm>
            <a:off x="387396" y="5716751"/>
            <a:ext cx="1445168" cy="1014153"/>
          </a:xfrm>
          <a:prstGeom prst="rect">
            <a:avLst/>
          </a:prstGeom>
        </p:spPr>
      </p:pic>
    </p:spTree>
    <p:extLst>
      <p:ext uri="{BB962C8B-B14F-4D97-AF65-F5344CB8AC3E}">
        <p14:creationId xmlns:p14="http://schemas.microsoft.com/office/powerpoint/2010/main" val="2823838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6DFF08F-DC6B-4601-B491-B0F83F6DD2DA}" type="datetimeFigureOut">
              <a:rPr lang="en-US" dirty="0"/>
              <a:t>7/19/23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7" name="Straight Connector 6"/>
          <p:cNvCxnSpPr/>
          <p:nvPr/>
        </p:nvCxnSpPr>
        <p:spPr>
          <a:xfrm>
            <a:off x="1981200" y="4020408"/>
            <a:ext cx="822960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8" name="Picture 7" descr="A picture containing text&#10;&#10;Description automatically generated">
            <a:extLst>
              <a:ext uri="{FF2B5EF4-FFF2-40B4-BE49-F238E27FC236}">
                <a16:creationId xmlns:a16="http://schemas.microsoft.com/office/drawing/2014/main" id="{1A598990-90A8-4655-B597-B95513535502}"/>
              </a:ext>
            </a:extLst>
          </p:cNvPr>
          <p:cNvPicPr>
            <a:picLocks noChangeAspect="1"/>
          </p:cNvPicPr>
          <p:nvPr userDrawn="1"/>
        </p:nvPicPr>
        <p:blipFill>
          <a:blip r:embed="rId2"/>
          <a:stretch>
            <a:fillRect/>
          </a:stretch>
        </p:blipFill>
        <p:spPr>
          <a:xfrm>
            <a:off x="387396" y="5716751"/>
            <a:ext cx="1445168" cy="1014153"/>
          </a:xfrm>
          <a:prstGeom prst="rect">
            <a:avLst/>
          </a:prstGeom>
        </p:spPr>
      </p:pic>
    </p:spTree>
    <p:extLst>
      <p:ext uri="{BB962C8B-B14F-4D97-AF65-F5344CB8AC3E}">
        <p14:creationId xmlns:p14="http://schemas.microsoft.com/office/powerpoint/2010/main" val="33080062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7/19/23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2942899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7/19/23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6207062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7/19/23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4267500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dirty="0"/>
              <a:t>7/19/23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38871626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7/19/23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23770707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7/19/23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39406612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tx1"/>
                </a:solidFill>
              </a:defRPr>
            </a:lvl1pPr>
          </a:lstStyle>
          <a:p>
            <a:fld id="{96DFF08F-DC6B-4601-B491-B0F83F6DD2DA}" type="datetimeFigureOut">
              <a:rPr lang="en-US" dirty="0"/>
              <a:pPr/>
              <a:t>7/19/23</a:t>
            </a:fld>
            <a:endParaRPr lang="en-US" dirty="0"/>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tx1"/>
                </a:solidFill>
              </a:defRPr>
            </a:lvl1pPr>
          </a:lstStyle>
          <a:p>
            <a:endParaRPr lang="en-US" dirty="0"/>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tx1"/>
                </a:solidFill>
              </a:defRPr>
            </a:lvl1pPr>
          </a:lstStyle>
          <a:p>
            <a:fld id="{4FAB73BC-B049-4115-A692-8D63A059BFB8}" type="slidenum">
              <a:rPr lang="en-US" dirty="0"/>
              <a:pPr/>
              <a:t>‹#›</a:t>
            </a:fld>
            <a:endParaRPr lang="en-US" dirty="0"/>
          </a:p>
        </p:txBody>
      </p:sp>
    </p:spTree>
    <p:extLst>
      <p:ext uri="{BB962C8B-B14F-4D97-AF65-F5344CB8AC3E}">
        <p14:creationId xmlns:p14="http://schemas.microsoft.com/office/powerpoint/2010/main" val="35113961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tx1"/>
        </a:buClr>
        <a:buSzPct val="80000"/>
        <a:buFont typeface="Corbel" pitchFamily="34" charset="0"/>
        <a:buChar char="•"/>
        <a:defRPr sz="2200" kern="1200">
          <a:solidFill>
            <a:schemeClr val="tx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2000" kern="1200">
          <a:solidFill>
            <a:schemeClr val="tx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1800" kern="1200">
          <a:solidFill>
            <a:schemeClr val="tx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6.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7.xml.rels><?xml version="1.0" encoding="UTF-8" standalone="yes"?>
<Relationships xmlns="http://schemas.openxmlformats.org/package/2006/relationships"><Relationship Id="rId3" Type="http://schemas.openxmlformats.org/officeDocument/2006/relationships/hyperlink" Target="mailto:funding@highlandtsi.org.uk"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hyperlink" Target="https://www.highlandtsi.org.uk/li-fund"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5E282C6F-07AB-40FC-8B8B-81FC5F9C62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sp>
      <p:cxnSp>
        <p:nvCxnSpPr>
          <p:cNvPr id="24" name="Straight Connector 23">
            <a:extLst>
              <a:ext uri="{FF2B5EF4-FFF2-40B4-BE49-F238E27FC236}">
                <a16:creationId xmlns:a16="http://schemas.microsoft.com/office/drawing/2014/main" id="{9BC7B41C-B24A-404C-A426-D788A4495E3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362808" y="4005950"/>
            <a:ext cx="5486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A388316A-0FF6-4A0C-96A0-1A9110CEB988}"/>
              </a:ext>
            </a:extLst>
          </p:cNvPr>
          <p:cNvSpPr>
            <a:spLocks noGrp="1"/>
          </p:cNvSpPr>
          <p:nvPr>
            <p:ph type="ctrTitle"/>
          </p:nvPr>
        </p:nvSpPr>
        <p:spPr>
          <a:xfrm>
            <a:off x="869107" y="893398"/>
            <a:ext cx="6473802" cy="3187208"/>
          </a:xfrm>
        </p:spPr>
        <p:txBody>
          <a:bodyPr>
            <a:normAutofit/>
          </a:bodyPr>
          <a:lstStyle/>
          <a:p>
            <a:r>
              <a:rPr lang="en-GB" sz="5600" cap="none">
                <a:latin typeface="Arial Black" panose="020B0A04020102020204" pitchFamily="34" charset="0"/>
              </a:rPr>
              <a:t>Highland Alcohol &amp; Drugs Partnership</a:t>
            </a:r>
          </a:p>
        </p:txBody>
      </p:sp>
      <p:sp>
        <p:nvSpPr>
          <p:cNvPr id="3" name="Subtitle 2">
            <a:extLst>
              <a:ext uri="{FF2B5EF4-FFF2-40B4-BE49-F238E27FC236}">
                <a16:creationId xmlns:a16="http://schemas.microsoft.com/office/drawing/2014/main" id="{EA832DDB-591B-4A0A-8BA9-A69FEA9807D2}"/>
              </a:ext>
            </a:extLst>
          </p:cNvPr>
          <p:cNvSpPr>
            <a:spLocks noGrp="1"/>
          </p:cNvSpPr>
          <p:nvPr>
            <p:ph type="subTitle" idx="1"/>
          </p:nvPr>
        </p:nvSpPr>
        <p:spPr>
          <a:xfrm>
            <a:off x="884297" y="4141784"/>
            <a:ext cx="6443422" cy="1388165"/>
          </a:xfrm>
        </p:spPr>
        <p:txBody>
          <a:bodyPr>
            <a:normAutofit/>
          </a:bodyPr>
          <a:lstStyle/>
          <a:p>
            <a:r>
              <a:rPr lang="en-GB" dirty="0">
                <a:latin typeface="Arial" panose="020B0604020202020204" pitchFamily="34" charset="0"/>
                <a:cs typeface="Arial" panose="020B0604020202020204" pitchFamily="34" charset="0"/>
              </a:rPr>
              <a:t>Information Briefing</a:t>
            </a:r>
          </a:p>
          <a:p>
            <a:r>
              <a:rPr lang="en-GB" dirty="0">
                <a:latin typeface="Arial" panose="020B0604020202020204" pitchFamily="34" charset="0"/>
                <a:cs typeface="Arial" panose="020B0604020202020204" pitchFamily="34" charset="0"/>
              </a:rPr>
              <a:t>22 June 2022</a:t>
            </a:r>
          </a:p>
        </p:txBody>
      </p:sp>
      <p:sp>
        <p:nvSpPr>
          <p:cNvPr id="26" name="Rectangle 25">
            <a:extLst>
              <a:ext uri="{FF2B5EF4-FFF2-40B4-BE49-F238E27FC236}">
                <a16:creationId xmlns:a16="http://schemas.microsoft.com/office/drawing/2014/main" id="{DB531183-FE7B-4407-A689-B3D16555A8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24730" y="728472"/>
            <a:ext cx="3443878" cy="2540508"/>
          </a:xfrm>
          <a:prstGeom prst="rect">
            <a:avLst/>
          </a:prstGeom>
          <a:solidFill>
            <a:srgbClr val="FFFFFF"/>
          </a:solidFill>
          <a:ln w="127000">
            <a:solidFill>
              <a:schemeClr val="tx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7800CF2F-2F9E-4F3E-A614-72FE050B5A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24731" y="3589019"/>
            <a:ext cx="3443878" cy="2542032"/>
          </a:xfrm>
          <a:prstGeom prst="rect">
            <a:avLst/>
          </a:prstGeom>
          <a:solidFill>
            <a:srgbClr val="FFFFFF"/>
          </a:solidFill>
          <a:ln w="127000">
            <a:solidFill>
              <a:schemeClr val="tx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picture containing graphical user interface&#10;&#10;Description automatically generated">
            <a:extLst>
              <a:ext uri="{FF2B5EF4-FFF2-40B4-BE49-F238E27FC236}">
                <a16:creationId xmlns:a16="http://schemas.microsoft.com/office/drawing/2014/main" id="{A84BC520-A25C-4D46-DB66-C6E8FC5C04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1140" y="486156"/>
            <a:ext cx="11771374" cy="5885687"/>
          </a:xfrm>
          <a:prstGeom prst="rect">
            <a:avLst/>
          </a:prstGeom>
        </p:spPr>
      </p:pic>
    </p:spTree>
    <p:extLst>
      <p:ext uri="{BB962C8B-B14F-4D97-AF65-F5344CB8AC3E}">
        <p14:creationId xmlns:p14="http://schemas.microsoft.com/office/powerpoint/2010/main" val="1059211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3075A-832B-4016-96A7-CF0CDBA8A15D}"/>
              </a:ext>
            </a:extLst>
          </p:cNvPr>
          <p:cNvSpPr>
            <a:spLocks noGrp="1"/>
          </p:cNvSpPr>
          <p:nvPr>
            <p:ph type="title"/>
          </p:nvPr>
        </p:nvSpPr>
        <p:spPr>
          <a:xfrm>
            <a:off x="653145" y="414527"/>
            <a:ext cx="3114183" cy="5606143"/>
          </a:xfrm>
        </p:spPr>
        <p:txBody>
          <a:bodyPr>
            <a:normAutofit/>
          </a:bodyPr>
          <a:lstStyle/>
          <a:p>
            <a:pPr algn="r">
              <a:lnSpc>
                <a:spcPct val="200000"/>
              </a:lnSpc>
              <a:spcBef>
                <a:spcPts val="600"/>
              </a:spcBef>
            </a:pPr>
            <a:r>
              <a:rPr lang="en-GB" sz="3600" b="1" dirty="0">
                <a:solidFill>
                  <a:srgbClr val="0070C0"/>
                </a:solidFill>
                <a:latin typeface="Poppins" panose="00000500000000000000" pitchFamily="2" charset="0"/>
                <a:cs typeface="Poppins" panose="00000500000000000000" pitchFamily="2" charset="0"/>
              </a:rPr>
              <a:t>Rights</a:t>
            </a:r>
            <a:br>
              <a:rPr lang="en-GB" sz="3600" b="1" dirty="0">
                <a:latin typeface="Poppins" panose="00000500000000000000" pitchFamily="2" charset="0"/>
                <a:cs typeface="Poppins" panose="00000500000000000000" pitchFamily="2" charset="0"/>
              </a:rPr>
            </a:br>
            <a:r>
              <a:rPr lang="en-GB" sz="3600" b="1" dirty="0">
                <a:solidFill>
                  <a:srgbClr val="7C007C"/>
                </a:solidFill>
                <a:latin typeface="Poppins" panose="00000500000000000000" pitchFamily="2" charset="0"/>
                <a:cs typeface="Poppins" panose="00000500000000000000" pitchFamily="2" charset="0"/>
              </a:rPr>
              <a:t>Respect</a:t>
            </a:r>
            <a:br>
              <a:rPr lang="en-GB" sz="3600" b="1" dirty="0">
                <a:latin typeface="Poppins" panose="00000500000000000000" pitchFamily="2" charset="0"/>
                <a:cs typeface="Poppins" panose="00000500000000000000" pitchFamily="2" charset="0"/>
              </a:rPr>
            </a:br>
            <a:r>
              <a:rPr lang="en-GB" sz="3600" b="1" dirty="0">
                <a:solidFill>
                  <a:srgbClr val="009644"/>
                </a:solidFill>
                <a:latin typeface="Poppins" panose="00000500000000000000" pitchFamily="2" charset="0"/>
                <a:cs typeface="Poppins" panose="00000500000000000000" pitchFamily="2" charset="0"/>
              </a:rPr>
              <a:t>Recovery</a:t>
            </a:r>
          </a:p>
        </p:txBody>
      </p:sp>
      <p:graphicFrame>
        <p:nvGraphicFramePr>
          <p:cNvPr id="5" name="Content Placeholder 2">
            <a:extLst>
              <a:ext uri="{FF2B5EF4-FFF2-40B4-BE49-F238E27FC236}">
                <a16:creationId xmlns:a16="http://schemas.microsoft.com/office/drawing/2014/main" id="{4AF5121A-23BD-FCBF-FA3A-B60604C41582}"/>
              </a:ext>
            </a:extLst>
          </p:cNvPr>
          <p:cNvGraphicFramePr>
            <a:graphicFrameLocks noGrp="1"/>
          </p:cNvGraphicFramePr>
          <p:nvPr>
            <p:ph idx="1"/>
            <p:extLst>
              <p:ext uri="{D42A27DB-BD31-4B8C-83A1-F6EECF244321}">
                <p14:modId xmlns:p14="http://schemas.microsoft.com/office/powerpoint/2010/main" val="3629751045"/>
              </p:ext>
            </p:extLst>
          </p:nvPr>
        </p:nvGraphicFramePr>
        <p:xfrm>
          <a:off x="4294909" y="609600"/>
          <a:ext cx="7129750" cy="58230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4" name="Picture 3" descr="A picture containing graphical user interface&#10;&#10;Description automatically generated">
            <a:extLst>
              <a:ext uri="{FF2B5EF4-FFF2-40B4-BE49-F238E27FC236}">
                <a16:creationId xmlns:a16="http://schemas.microsoft.com/office/drawing/2014/main" id="{4085763F-9CB4-7FF8-1BEE-81D7E4627B5E}"/>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29184" y="5417547"/>
            <a:ext cx="2304288" cy="1152144"/>
          </a:xfrm>
          <a:prstGeom prst="rect">
            <a:avLst/>
          </a:prstGeom>
        </p:spPr>
      </p:pic>
    </p:spTree>
    <p:extLst>
      <p:ext uri="{BB962C8B-B14F-4D97-AF65-F5344CB8AC3E}">
        <p14:creationId xmlns:p14="http://schemas.microsoft.com/office/powerpoint/2010/main" val="42902610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E01D5E4-D35C-C6DD-695C-EB8C21D729EC}"/>
              </a:ext>
            </a:extLst>
          </p:cNvPr>
          <p:cNvSpPr>
            <a:spLocks noGrp="1"/>
          </p:cNvSpPr>
          <p:nvPr>
            <p:ph type="title"/>
          </p:nvPr>
        </p:nvSpPr>
        <p:spPr>
          <a:xfrm>
            <a:off x="1143000" y="609600"/>
            <a:ext cx="9875520" cy="1356360"/>
          </a:xfrm>
        </p:spPr>
        <p:txBody>
          <a:bodyPr>
            <a:normAutofit/>
          </a:bodyPr>
          <a:lstStyle/>
          <a:p>
            <a:r>
              <a:rPr lang="en-GB" dirty="0">
                <a:latin typeface="Poppins" panose="00000500000000000000" pitchFamily="2" charset="0"/>
                <a:cs typeface="Poppins" panose="00000500000000000000" pitchFamily="2" charset="0"/>
              </a:rPr>
              <a:t>Expression of Interest</a:t>
            </a:r>
          </a:p>
        </p:txBody>
      </p:sp>
      <p:graphicFrame>
        <p:nvGraphicFramePr>
          <p:cNvPr id="7" name="Content Placeholder 4">
            <a:extLst>
              <a:ext uri="{FF2B5EF4-FFF2-40B4-BE49-F238E27FC236}">
                <a16:creationId xmlns:a16="http://schemas.microsoft.com/office/drawing/2014/main" id="{4F83667B-C521-E9A7-AEE8-4A261A0AE185}"/>
              </a:ext>
            </a:extLst>
          </p:cNvPr>
          <p:cNvGraphicFramePr>
            <a:graphicFrameLocks noGrp="1"/>
          </p:cNvGraphicFramePr>
          <p:nvPr>
            <p:ph idx="1"/>
            <p:extLst>
              <p:ext uri="{D42A27DB-BD31-4B8C-83A1-F6EECF244321}">
                <p14:modId xmlns:p14="http://schemas.microsoft.com/office/powerpoint/2010/main" val="4099241048"/>
              </p:ext>
            </p:extLst>
          </p:nvPr>
        </p:nvGraphicFramePr>
        <p:xfrm>
          <a:off x="905522" y="1535837"/>
          <a:ext cx="10110141" cy="45601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2" name="Picture 1">
            <a:extLst>
              <a:ext uri="{FF2B5EF4-FFF2-40B4-BE49-F238E27FC236}">
                <a16:creationId xmlns:a16="http://schemas.microsoft.com/office/drawing/2014/main" id="{DF4630AB-46FC-E0FC-FD8A-17688751244A}"/>
              </a:ext>
            </a:extLst>
          </p:cNvPr>
          <p:cNvPicPr>
            <a:picLocks noChangeAspect="1"/>
          </p:cNvPicPr>
          <p:nvPr/>
        </p:nvPicPr>
        <p:blipFill>
          <a:blip r:embed="rId8"/>
          <a:stretch>
            <a:fillRect/>
          </a:stretch>
        </p:blipFill>
        <p:spPr>
          <a:xfrm>
            <a:off x="298604" y="5605272"/>
            <a:ext cx="1920340" cy="960170"/>
          </a:xfrm>
          <a:prstGeom prst="rect">
            <a:avLst/>
          </a:prstGeom>
        </p:spPr>
      </p:pic>
    </p:spTree>
    <p:extLst>
      <p:ext uri="{BB962C8B-B14F-4D97-AF65-F5344CB8AC3E}">
        <p14:creationId xmlns:p14="http://schemas.microsoft.com/office/powerpoint/2010/main" val="2845453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029403-FAC0-0F40-927C-A92E09BFE5E3}"/>
              </a:ext>
            </a:extLst>
          </p:cNvPr>
          <p:cNvSpPr>
            <a:spLocks noGrp="1"/>
          </p:cNvSpPr>
          <p:nvPr>
            <p:ph type="title"/>
          </p:nvPr>
        </p:nvSpPr>
        <p:spPr>
          <a:xfrm>
            <a:off x="1143000" y="609600"/>
            <a:ext cx="9875520" cy="1356360"/>
          </a:xfrm>
        </p:spPr>
        <p:txBody>
          <a:bodyPr>
            <a:normAutofit/>
          </a:bodyPr>
          <a:lstStyle/>
          <a:p>
            <a:r>
              <a:rPr lang="en-GB" sz="4800" dirty="0">
                <a:latin typeface="Poppins" panose="00000500000000000000" pitchFamily="2" charset="0"/>
                <a:cs typeface="Poppins" panose="00000500000000000000" pitchFamily="2" charset="0"/>
              </a:rPr>
              <a:t>Eligibility criteria</a:t>
            </a:r>
          </a:p>
        </p:txBody>
      </p:sp>
      <p:graphicFrame>
        <p:nvGraphicFramePr>
          <p:cNvPr id="5" name="Content Placeholder 2">
            <a:extLst>
              <a:ext uri="{FF2B5EF4-FFF2-40B4-BE49-F238E27FC236}">
                <a16:creationId xmlns:a16="http://schemas.microsoft.com/office/drawing/2014/main" id="{F28880B9-59C5-44E3-479A-467B9233020E}"/>
              </a:ext>
            </a:extLst>
          </p:cNvPr>
          <p:cNvGraphicFramePr>
            <a:graphicFrameLocks noGrp="1"/>
          </p:cNvGraphicFramePr>
          <p:nvPr>
            <p:ph idx="1"/>
            <p:extLst>
              <p:ext uri="{D42A27DB-BD31-4B8C-83A1-F6EECF244321}">
                <p14:modId xmlns:p14="http://schemas.microsoft.com/office/powerpoint/2010/main" val="2445374102"/>
              </p:ext>
            </p:extLst>
          </p:nvPr>
        </p:nvGraphicFramePr>
        <p:xfrm>
          <a:off x="1143000" y="1171852"/>
          <a:ext cx="10051742" cy="49241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3" name="Picture 2">
            <a:extLst>
              <a:ext uri="{FF2B5EF4-FFF2-40B4-BE49-F238E27FC236}">
                <a16:creationId xmlns:a16="http://schemas.microsoft.com/office/drawing/2014/main" id="{8EE892AB-209A-1161-B8C7-CE51BB34CB63}"/>
              </a:ext>
            </a:extLst>
          </p:cNvPr>
          <p:cNvPicPr>
            <a:picLocks noChangeAspect="1"/>
          </p:cNvPicPr>
          <p:nvPr/>
        </p:nvPicPr>
        <p:blipFill>
          <a:blip r:embed="rId8"/>
          <a:stretch>
            <a:fillRect/>
          </a:stretch>
        </p:blipFill>
        <p:spPr>
          <a:xfrm>
            <a:off x="322988" y="5413198"/>
            <a:ext cx="2304488" cy="1152244"/>
          </a:xfrm>
          <a:prstGeom prst="rect">
            <a:avLst/>
          </a:prstGeom>
        </p:spPr>
      </p:pic>
    </p:spTree>
    <p:extLst>
      <p:ext uri="{BB962C8B-B14F-4D97-AF65-F5344CB8AC3E}">
        <p14:creationId xmlns:p14="http://schemas.microsoft.com/office/powerpoint/2010/main" val="3578307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AB0103-6402-314D-5E3C-EF6AD8E5E175}"/>
              </a:ext>
            </a:extLst>
          </p:cNvPr>
          <p:cNvSpPr>
            <a:spLocks noGrp="1"/>
          </p:cNvSpPr>
          <p:nvPr>
            <p:ph type="title"/>
          </p:nvPr>
        </p:nvSpPr>
        <p:spPr>
          <a:xfrm>
            <a:off x="1134427" y="523875"/>
            <a:ext cx="9875520" cy="1356360"/>
          </a:xfrm>
        </p:spPr>
        <p:txBody>
          <a:bodyPr>
            <a:normAutofit/>
          </a:bodyPr>
          <a:lstStyle/>
          <a:p>
            <a:r>
              <a:rPr lang="en-GB" sz="4800" dirty="0">
                <a:latin typeface="Poppins" panose="00000500000000000000" pitchFamily="2" charset="0"/>
                <a:cs typeface="Poppins" panose="00000500000000000000" pitchFamily="2" charset="0"/>
              </a:rPr>
              <a:t>Stage Two Applications</a:t>
            </a:r>
          </a:p>
        </p:txBody>
      </p:sp>
      <p:graphicFrame>
        <p:nvGraphicFramePr>
          <p:cNvPr id="5" name="Content Placeholder 2">
            <a:extLst>
              <a:ext uri="{FF2B5EF4-FFF2-40B4-BE49-F238E27FC236}">
                <a16:creationId xmlns:a16="http://schemas.microsoft.com/office/drawing/2014/main" id="{105D0423-E48A-E28A-5A10-048F7D2B9345}"/>
              </a:ext>
            </a:extLst>
          </p:cNvPr>
          <p:cNvGraphicFramePr>
            <a:graphicFrameLocks noGrp="1"/>
          </p:cNvGraphicFramePr>
          <p:nvPr>
            <p:ph idx="1"/>
            <p:extLst>
              <p:ext uri="{D42A27DB-BD31-4B8C-83A1-F6EECF244321}">
                <p14:modId xmlns:p14="http://schemas.microsoft.com/office/powerpoint/2010/main" val="189950124"/>
              </p:ext>
            </p:extLst>
          </p:nvPr>
        </p:nvGraphicFramePr>
        <p:xfrm>
          <a:off x="372862" y="1495425"/>
          <a:ext cx="11466713" cy="49497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xtBox 3">
            <a:extLst>
              <a:ext uri="{FF2B5EF4-FFF2-40B4-BE49-F238E27FC236}">
                <a16:creationId xmlns:a16="http://schemas.microsoft.com/office/drawing/2014/main" id="{32EE1AB5-4D40-0F8F-B647-2CFD6B02FC6D}"/>
              </a:ext>
            </a:extLst>
          </p:cNvPr>
          <p:cNvSpPr txBox="1"/>
          <p:nvPr/>
        </p:nvSpPr>
        <p:spPr>
          <a:xfrm>
            <a:off x="1140143" y="1752600"/>
            <a:ext cx="9939338" cy="954107"/>
          </a:xfrm>
          <a:prstGeom prst="rect">
            <a:avLst/>
          </a:prstGeom>
          <a:noFill/>
        </p:spPr>
        <p:txBody>
          <a:bodyPr wrap="square" rtlCol="0">
            <a:spAutoFit/>
          </a:bodyPr>
          <a:lstStyle/>
          <a:p>
            <a:r>
              <a:rPr lang="en-GB" sz="2800" dirty="0">
                <a:effectLst/>
                <a:latin typeface="Poppins" panose="00000500000000000000" pitchFamily="2" charset="0"/>
                <a:ea typeface="Calibri" panose="020F0502020204030204" pitchFamily="34" charset="0"/>
                <a:cs typeface="Poppins" panose="00000500000000000000" pitchFamily="2" charset="0"/>
              </a:rPr>
              <a:t>Applications will be assessed by a panel and decisions will be based on how well your proposals: </a:t>
            </a:r>
          </a:p>
        </p:txBody>
      </p:sp>
      <p:pic>
        <p:nvPicPr>
          <p:cNvPr id="3" name="Picture 2">
            <a:extLst>
              <a:ext uri="{FF2B5EF4-FFF2-40B4-BE49-F238E27FC236}">
                <a16:creationId xmlns:a16="http://schemas.microsoft.com/office/drawing/2014/main" id="{B2BCC427-D0C1-2298-01A4-6F35DA32020B}"/>
              </a:ext>
            </a:extLst>
          </p:cNvPr>
          <p:cNvPicPr>
            <a:picLocks noChangeAspect="1"/>
          </p:cNvPicPr>
          <p:nvPr/>
        </p:nvPicPr>
        <p:blipFill>
          <a:blip r:embed="rId8"/>
          <a:stretch>
            <a:fillRect/>
          </a:stretch>
        </p:blipFill>
        <p:spPr>
          <a:xfrm>
            <a:off x="322988" y="5413198"/>
            <a:ext cx="2304488" cy="1152244"/>
          </a:xfrm>
          <a:prstGeom prst="rect">
            <a:avLst/>
          </a:prstGeom>
        </p:spPr>
      </p:pic>
    </p:spTree>
    <p:extLst>
      <p:ext uri="{BB962C8B-B14F-4D97-AF65-F5344CB8AC3E}">
        <p14:creationId xmlns:p14="http://schemas.microsoft.com/office/powerpoint/2010/main" val="9781223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E01D5E4-D35C-C6DD-695C-EB8C21D729EC}"/>
              </a:ext>
            </a:extLst>
          </p:cNvPr>
          <p:cNvSpPr>
            <a:spLocks noGrp="1"/>
          </p:cNvSpPr>
          <p:nvPr>
            <p:ph type="title"/>
          </p:nvPr>
        </p:nvSpPr>
        <p:spPr>
          <a:xfrm>
            <a:off x="633985" y="487680"/>
            <a:ext cx="10984992" cy="1356360"/>
          </a:xfrm>
        </p:spPr>
        <p:txBody>
          <a:bodyPr>
            <a:normAutofit/>
          </a:bodyPr>
          <a:lstStyle/>
          <a:p>
            <a:pPr algn="ctr"/>
            <a:r>
              <a:rPr lang="en-GB" sz="4800" dirty="0">
                <a:latin typeface="Poppins" panose="00000500000000000000" pitchFamily="2" charset="0"/>
                <a:cs typeface="Poppins" panose="00000500000000000000" pitchFamily="2" charset="0"/>
              </a:rPr>
              <a:t>Local Improvement Fund</a:t>
            </a:r>
          </a:p>
        </p:txBody>
      </p:sp>
      <p:graphicFrame>
        <p:nvGraphicFramePr>
          <p:cNvPr id="7" name="Content Placeholder 4">
            <a:extLst>
              <a:ext uri="{FF2B5EF4-FFF2-40B4-BE49-F238E27FC236}">
                <a16:creationId xmlns:a16="http://schemas.microsoft.com/office/drawing/2014/main" id="{4F83667B-C521-E9A7-AEE8-4A261A0AE185}"/>
              </a:ext>
            </a:extLst>
          </p:cNvPr>
          <p:cNvGraphicFramePr>
            <a:graphicFrameLocks noGrp="1"/>
          </p:cNvGraphicFramePr>
          <p:nvPr>
            <p:ph idx="1"/>
            <p:extLst>
              <p:ext uri="{D42A27DB-BD31-4B8C-83A1-F6EECF244321}">
                <p14:modId xmlns:p14="http://schemas.microsoft.com/office/powerpoint/2010/main" val="1220947384"/>
              </p:ext>
            </p:extLst>
          </p:nvPr>
        </p:nvGraphicFramePr>
        <p:xfrm>
          <a:off x="1344434" y="1505535"/>
          <a:ext cx="10110141" cy="45601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2" name="Picture 1">
            <a:extLst>
              <a:ext uri="{FF2B5EF4-FFF2-40B4-BE49-F238E27FC236}">
                <a16:creationId xmlns:a16="http://schemas.microsoft.com/office/drawing/2014/main" id="{DF4630AB-46FC-E0FC-FD8A-17688751244A}"/>
              </a:ext>
            </a:extLst>
          </p:cNvPr>
          <p:cNvPicPr>
            <a:picLocks noChangeAspect="1"/>
          </p:cNvPicPr>
          <p:nvPr/>
        </p:nvPicPr>
        <p:blipFill>
          <a:blip r:embed="rId8"/>
          <a:stretch>
            <a:fillRect/>
          </a:stretch>
        </p:blipFill>
        <p:spPr>
          <a:xfrm>
            <a:off x="298604" y="5352465"/>
            <a:ext cx="2425954" cy="1212977"/>
          </a:xfrm>
          <a:prstGeom prst="rect">
            <a:avLst/>
          </a:prstGeom>
        </p:spPr>
      </p:pic>
    </p:spTree>
    <p:extLst>
      <p:ext uri="{BB962C8B-B14F-4D97-AF65-F5344CB8AC3E}">
        <p14:creationId xmlns:p14="http://schemas.microsoft.com/office/powerpoint/2010/main" val="32815609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A5853A-CE78-EA91-1D82-7532DF59D935}"/>
              </a:ext>
            </a:extLst>
          </p:cNvPr>
          <p:cNvSpPr>
            <a:spLocks noGrp="1"/>
          </p:cNvSpPr>
          <p:nvPr>
            <p:ph type="title"/>
          </p:nvPr>
        </p:nvSpPr>
        <p:spPr>
          <a:xfrm>
            <a:off x="1143000" y="4498848"/>
            <a:ext cx="9875520" cy="1356360"/>
          </a:xfrm>
        </p:spPr>
        <p:txBody>
          <a:bodyPr>
            <a:normAutofit/>
          </a:bodyPr>
          <a:lstStyle/>
          <a:p>
            <a:pPr algn="ctr"/>
            <a:r>
              <a:rPr lang="en-GB" sz="4000" b="1" dirty="0">
                <a:solidFill>
                  <a:srgbClr val="002060"/>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funding@highlandtsi.org.uk</a:t>
            </a:r>
            <a:br>
              <a:rPr lang="en-GB" sz="4000" b="1" dirty="0">
                <a:solidFill>
                  <a:srgbClr val="002060"/>
                </a:solidFill>
                <a:latin typeface="Arial" panose="020B0604020202020204" pitchFamily="34" charset="0"/>
                <a:cs typeface="Arial" panose="020B0604020202020204" pitchFamily="34" charset="0"/>
              </a:rPr>
            </a:br>
            <a:r>
              <a:rPr lang="en-GB" sz="4000" b="1" dirty="0">
                <a:solidFill>
                  <a:srgbClr val="002060"/>
                </a:solidFill>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https://www.highlandtsi.org.uk/li-fund</a:t>
            </a:r>
            <a:endParaRPr lang="en-GB" sz="4000" b="1" dirty="0">
              <a:solidFill>
                <a:srgbClr val="002060"/>
              </a:solidFill>
              <a:latin typeface="Arial" panose="020B0604020202020204" pitchFamily="34" charset="0"/>
              <a:cs typeface="Arial" panose="020B0604020202020204" pitchFamily="34" charset="0"/>
            </a:endParaRPr>
          </a:p>
        </p:txBody>
      </p:sp>
      <p:pic>
        <p:nvPicPr>
          <p:cNvPr id="5" name="Content Placeholder 4" descr="A picture containing graphical user interface&#10;&#10;Description automatically generated">
            <a:extLst>
              <a:ext uri="{FF2B5EF4-FFF2-40B4-BE49-F238E27FC236}">
                <a16:creationId xmlns:a16="http://schemas.microsoft.com/office/drawing/2014/main" id="{F74320BA-1CCB-8160-D676-18E69CB1CB3F}"/>
              </a:ext>
            </a:extLst>
          </p:cNvPr>
          <p:cNvPicPr>
            <a:picLocks noGrp="1" noChangeAspect="1"/>
          </p:cNvPicPr>
          <p:nvPr>
            <p:ph idx="1"/>
          </p:nvPr>
        </p:nvPicPr>
        <p:blipFill>
          <a:blip r:embed="rId5">
            <a:extLst>
              <a:ext uri="{28A0092B-C50C-407E-A947-70E740481C1C}">
                <a14:useLocalDpi xmlns:a14="http://schemas.microsoft.com/office/drawing/2010/main" val="0"/>
              </a:ext>
            </a:extLst>
          </a:blip>
          <a:stretch>
            <a:fillRect/>
          </a:stretch>
        </p:blipFill>
        <p:spPr>
          <a:xfrm>
            <a:off x="2042160" y="374904"/>
            <a:ext cx="8077200" cy="4038600"/>
          </a:xfrm>
        </p:spPr>
      </p:pic>
    </p:spTree>
    <p:extLst>
      <p:ext uri="{BB962C8B-B14F-4D97-AF65-F5344CB8AC3E}">
        <p14:creationId xmlns:p14="http://schemas.microsoft.com/office/powerpoint/2010/main" val="2698266002"/>
      </p:ext>
    </p:extLst>
  </p:cSld>
  <p:clrMapOvr>
    <a:masterClrMapping/>
  </p:clrMapOvr>
</p:sld>
</file>

<file path=ppt/theme/theme1.xml><?xml version="1.0" encoding="utf-8"?>
<a:theme xmlns:a="http://schemas.openxmlformats.org/drawingml/2006/main" name="Basis">
  <a:themeElements>
    <a:clrScheme name="Basis">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ACC63D00-1EE0-4159-BF5A-6FF02000B71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1debcb8e-85bb-45c6-86a1-4d55a19aa5c2">
      <UserInfo>
        <DisplayName>Iain McKenzie</DisplayName>
        <AccountId>31</AccountId>
        <AccountType/>
      </UserInfo>
      <UserInfo>
        <DisplayName>Marion MacNeil</DisplayName>
        <AccountId>24</AccountId>
        <AccountType/>
      </UserInfo>
      <UserInfo>
        <DisplayName>Mhairi Wylie</DisplayName>
        <AccountId>9</AccountId>
        <AccountType/>
      </UserInfo>
      <UserInfo>
        <DisplayName>Hannah Barrows</DisplayName>
        <AccountId>12</AccountId>
        <AccountType/>
      </UserInfo>
      <UserInfo>
        <DisplayName>Courtney Morrison</DisplayName>
        <AccountId>13</AccountId>
        <AccountType/>
      </UserInfo>
    </SharedWithUsers>
    <TaxCatchAll xmlns="1debcb8e-85bb-45c6-86a1-4d55a19aa5c2" xsi:nil="true"/>
    <lcf76f155ced4ddcb4097134ff3c332f xmlns="cba2c55a-aa78-46ad-bb3c-230025aec215">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6102B69A30E7C46A899A4785068DC33" ma:contentTypeVersion="17" ma:contentTypeDescription="Create a new document." ma:contentTypeScope="" ma:versionID="63f54115778445d7c982c99fba02d957">
  <xsd:schema xmlns:xsd="http://www.w3.org/2001/XMLSchema" xmlns:xs="http://www.w3.org/2001/XMLSchema" xmlns:p="http://schemas.microsoft.com/office/2006/metadata/properties" xmlns:ns2="cba2c55a-aa78-46ad-bb3c-230025aec215" xmlns:ns3="1debcb8e-85bb-45c6-86a1-4d55a19aa5c2" targetNamespace="http://schemas.microsoft.com/office/2006/metadata/properties" ma:root="true" ma:fieldsID="65fd6fb14bdf927c72629e80a53e3194" ns2:_="" ns3:_="">
    <xsd:import namespace="cba2c55a-aa78-46ad-bb3c-230025aec215"/>
    <xsd:import namespace="1debcb8e-85bb-45c6-86a1-4d55a19aa5c2"/>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ba2c55a-aa78-46ad-bb3c-230025aec21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e7f17c58-4776-431d-a8bc-923bc51b2c95"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Location" ma:index="23" nillable="true" ma:displayName="Location" ma:indexed="true" ma:internalName="MediaServiceLocation" ma:readOnly="true">
      <xsd:simpleType>
        <xsd:restriction base="dms:Text"/>
      </xsd:simpleType>
    </xsd:element>
    <xsd:element name="MediaLengthInSeconds" ma:index="24"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debcb8e-85bb-45c6-86a1-4d55a19aa5c2"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10e5787d-1ea5-498d-8e6e-bfe20e084c56}" ma:internalName="TaxCatchAll" ma:showField="CatchAllData" ma:web="1debcb8e-85bb-45c6-86a1-4d55a19aa5c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DEBAF48-547D-4EE9-9A3E-151C565CB197}">
  <ds:schemaRefs>
    <ds:schemaRef ds:uri="http://schemas.microsoft.com/sharepoint/v3/contenttype/forms"/>
  </ds:schemaRefs>
</ds:datastoreItem>
</file>

<file path=customXml/itemProps2.xml><?xml version="1.0" encoding="utf-8"?>
<ds:datastoreItem xmlns:ds="http://schemas.openxmlformats.org/officeDocument/2006/customXml" ds:itemID="{65912649-D74E-449C-AD3F-21BD561C684D}">
  <ds:schemaRefs>
    <ds:schemaRef ds:uri="http://purl.org/dc/elements/1.1/"/>
    <ds:schemaRef ds:uri="http://www.w3.org/XML/1998/namespace"/>
    <ds:schemaRef ds:uri="http://schemas.microsoft.com/office/infopath/2007/PartnerControls"/>
    <ds:schemaRef ds:uri="1debcb8e-85bb-45c6-86a1-4d55a19aa5c2"/>
    <ds:schemaRef ds:uri="http://schemas.microsoft.com/office/2006/documentManagement/types"/>
    <ds:schemaRef ds:uri="http://schemas.openxmlformats.org/package/2006/metadata/core-properties"/>
    <ds:schemaRef ds:uri="cba2c55a-aa78-46ad-bb3c-230025aec215"/>
    <ds:schemaRef ds:uri="http://schemas.microsoft.com/office/2006/metadata/properties"/>
    <ds:schemaRef ds:uri="http://purl.org/dc/dcmitype/"/>
    <ds:schemaRef ds:uri="http://purl.org/dc/terms/"/>
  </ds:schemaRefs>
</ds:datastoreItem>
</file>

<file path=customXml/itemProps3.xml><?xml version="1.0" encoding="utf-8"?>
<ds:datastoreItem xmlns:ds="http://schemas.openxmlformats.org/officeDocument/2006/customXml" ds:itemID="{D84E92C9-BEB6-4AB4-B7C4-C436602C8D9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ba2c55a-aa78-46ad-bb3c-230025aec215"/>
    <ds:schemaRef ds:uri="1debcb8e-85bb-45c6-86a1-4d55a19aa5c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1252</Words>
  <Application>Microsoft Macintosh PowerPoint</Application>
  <PresentationFormat>Widescreen</PresentationFormat>
  <Paragraphs>59</Paragraphs>
  <Slides>7</Slides>
  <Notes>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vt:i4>
      </vt:variant>
    </vt:vector>
  </HeadingPairs>
  <TitlesOfParts>
    <vt:vector size="15" baseType="lpstr">
      <vt:lpstr>Arial</vt:lpstr>
      <vt:lpstr>Arial Black</vt:lpstr>
      <vt:lpstr>Calibri</vt:lpstr>
      <vt:lpstr>Corbel</vt:lpstr>
      <vt:lpstr>omnes-pro</vt:lpstr>
      <vt:lpstr>Poppins</vt:lpstr>
      <vt:lpstr>Roboto</vt:lpstr>
      <vt:lpstr>Basis</vt:lpstr>
      <vt:lpstr>Highland Alcohol &amp; Drugs Partnership</vt:lpstr>
      <vt:lpstr>Rights Respect Recovery</vt:lpstr>
      <vt:lpstr>Expression of Interest</vt:lpstr>
      <vt:lpstr>Eligibility criteria</vt:lpstr>
      <vt:lpstr>Stage Two Applications</vt:lpstr>
      <vt:lpstr>Local Improvement Fund</vt:lpstr>
      <vt:lpstr>funding@highlandtsi.org.uk https://www.highlandtsi.org.uk/li-fund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Highland Alcohol &amp; Drugs Partnership</dc:title>
  <dc:creator>Marion MacNeil</dc:creator>
  <cp:lastModifiedBy>Courtney Morrison</cp:lastModifiedBy>
  <cp:revision>3</cp:revision>
  <dcterms:created xsi:type="dcterms:W3CDTF">2022-06-14T15:47:42Z</dcterms:created>
  <dcterms:modified xsi:type="dcterms:W3CDTF">2023-07-19T09:37:05Z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0x010100E6102B69A30E7C46A899A4785068DC33</vt:lpwstr>
  </property>
  <property fmtid="{D5CDD505-2E9C-101B-9397-08002B2CF9AE}" pid="3" name="MediaServiceImageTags">
    <vt:lpwstr/>
  </property>
</Properties>
</file>