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317" r:id="rId3"/>
    <p:sldId id="259" r:id="rId4"/>
    <p:sldId id="313" r:id="rId5"/>
    <p:sldId id="314" r:id="rId6"/>
    <p:sldId id="320" r:id="rId7"/>
    <p:sldId id="298" r:id="rId8"/>
    <p:sldId id="290" r:id="rId9"/>
    <p:sldId id="291" r:id="rId10"/>
    <p:sldId id="324" r:id="rId11"/>
    <p:sldId id="318" r:id="rId12"/>
    <p:sldId id="323" r:id="rId13"/>
    <p:sldId id="322" r:id="rId14"/>
    <p:sldId id="319" r:id="rId15"/>
    <p:sldId id="326" r:id="rId16"/>
    <p:sldId id="325" r:id="rId17"/>
    <p:sldId id="302" r:id="rId18"/>
    <p:sldId id="303" r:id="rId19"/>
    <p:sldId id="327" r:id="rId20"/>
    <p:sldId id="271" r:id="rId21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B5"/>
    <a:srgbClr val="46A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39" autoAdjust="0"/>
    <p:restoredTop sz="94347" autoAdjust="0"/>
  </p:normalViewPr>
  <p:slideViewPr>
    <p:cSldViewPr snapToGrid="0" snapToObjects="1">
      <p:cViewPr varScale="1">
        <p:scale>
          <a:sx n="81" d="100"/>
          <a:sy n="81" d="100"/>
        </p:scale>
        <p:origin x="1133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60" d="100"/>
          <a:sy n="60" d="100"/>
        </p:scale>
        <p:origin x="326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E95D1-768E-4495-8811-6693D0983A9A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679C1-DCE6-4C05-BEE3-A5CC59115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73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6088" y="485775"/>
            <a:ext cx="5965825" cy="3355975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</a:t>
            </a:fld>
            <a:endParaRPr lang="en-GB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0C912E8F-801B-4D00-9870-9E2B2B92C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3352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7886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910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6541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50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9100" y="5064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673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35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3075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436367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431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3764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479425"/>
            <a:ext cx="5969000" cy="3357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057012"/>
            <a:ext cx="5486400" cy="39161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77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479425"/>
            <a:ext cx="5969000" cy="3357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057012"/>
            <a:ext cx="5486400" cy="39161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1709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835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479425"/>
            <a:ext cx="5969000" cy="3357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057012"/>
            <a:ext cx="5486400" cy="39161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887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479425"/>
            <a:ext cx="5969000" cy="3357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057012"/>
            <a:ext cx="5486400" cy="39161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274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479425"/>
            <a:ext cx="5969000" cy="3357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057012"/>
            <a:ext cx="5486400" cy="39161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432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390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2B3648"/>
              </a:solidFill>
              <a:effectLst/>
              <a:latin typeface="Merriweather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352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6088" y="866775"/>
            <a:ext cx="5965825" cy="3355975"/>
          </a:xfrm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8BFAE5E-5834-4639-9172-E259D14097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650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6088" y="647700"/>
            <a:ext cx="5965825" cy="3355975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9</a:t>
            </a:fld>
            <a:endParaRPr lang="en-GB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E7993392-2942-4971-877F-A460B12BE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468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48D4E-9905-CE41-A239-F0E9B2E39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4F23B-8B76-9547-A02E-E13DB8572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95FA1-86FC-224E-91C9-D28A08B66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E43DE-BD1B-5848-87F7-7FA6450D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FEC64-EB4A-FD4D-981B-AE7C24DD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3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4B53-7BCD-0B41-AD1D-5B91419F2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7998E-ACB7-E44A-A576-CD34000B8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2916F-FA62-194A-98BB-9828C99D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1C06F-006A-2D4A-972B-E8FF561A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AB296-29BA-784A-BB1F-72E66E98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0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854393-3E95-C949-B988-A35B5509B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61A4B-D1C1-0A4B-8EBF-647463E0F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11789-21F4-D240-9236-90AD44E83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96432-11EE-3447-980C-AC304D7E1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C06E-118C-CB41-8361-667855FB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6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8614-D723-854D-B7C6-DA668E3A1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1685D-C719-C647-A3D8-CBB1CCE12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59636-B255-4E4A-867A-E18C83B93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9C0D4-BB1E-DD40-A5C3-7BA7FEE7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FFB76-0CA5-B048-9996-1E1DA428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8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048F0-557B-6742-A935-D937674FA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6719B-0DE3-0749-8FC9-2836564F6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35D99-DA29-FD4A-8497-BB9853D9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65C1B-061B-F845-B56E-CCE8BEDA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F7869-36CB-8642-A887-2E4349EC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1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2A44-2D05-134A-8BFB-4396627AB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2B4A3-5C44-B349-BBA1-1AC54176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BB342-DA2E-004F-AEBF-B474F4EDE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C468B-56DE-C64F-819A-95DF4B43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55213-F74F-C146-AAFD-19920EED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39D97-1556-5446-B898-DCC7C0CEC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48D2F-AD3D-EE41-846E-02ED895CF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CBC2-48E7-B24E-A64D-CE01C4C8F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4067C-653E-9E4D-AE04-7AA562CAF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993DFF-12EB-7C42-B0C6-715105E38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281CE-2787-D146-8765-E4A13BEFE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E8389-B922-DB46-A27E-7F09A53D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3B5182-958C-D74B-87CB-159B3764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36146D-9788-C54A-B061-55D4B3EF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8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E06CF-9A93-FD40-BE5B-F546CAF18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47D4E-739E-F047-8B4E-676E2617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93158-7F5D-3346-96FD-17582C694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6FB46-4AE0-B344-8392-042B2F8FE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AFEB5-37D8-8B42-BB20-7948FBE4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5B23C5-890E-EA46-B035-1DF0202B6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AEC9A-AC09-5548-8A14-1D8E237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6A796-F9F8-6F44-92BE-6E9B1CB00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50FB5-7A89-EE4F-AE11-5016536B2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29776-88A8-7246-974E-27EBB22A3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3562E-8028-BA4E-AF41-1B3032D3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8FBB0-9EBF-9641-ABFD-233A9124A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7C5D0-10AD-6648-A643-5B0CBF36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1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E1C6-9A45-6E4B-8C6F-60446AC12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927C33-8015-2349-A839-425BDC077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8AF69-5F81-454C-BB5C-9FCD98253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AA2A0-4CB6-7F4F-86BD-F638E261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9C32D-4A3F-4842-9E05-58C5E989D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FED90-5AA2-6244-AFDF-3767FEE7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4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438CA-E62C-D449-B701-B08DC5D25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FB082-C251-6F40-AF5D-5F055A0FD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0FCDC-7246-854A-B357-93FC3230C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A4720-0B9A-EE48-A930-4B0670C39FB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D00D1-0F2F-BA40-87A8-C4C00CA2F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02738-9762-3C4A-AE57-0B951ED55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v.uk/government/organisations/companies-house" TargetMode="External"/><Relationship Id="rId3" Type="http://schemas.openxmlformats.org/officeDocument/2006/relationships/image" Target="../media/image1.jpg"/><Relationship Id="rId7" Type="http://schemas.openxmlformats.org/officeDocument/2006/relationships/hyperlink" Target="https://www.oscr.org.uk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co.org.uk/" TargetMode="External"/><Relationship Id="rId11" Type="http://schemas.openxmlformats.org/officeDocument/2006/relationships/hyperlink" Target="https://www.mygov.scot/about-disclosure-scotland/" TargetMode="External"/><Relationship Id="rId5" Type="http://schemas.openxmlformats.org/officeDocument/2006/relationships/hyperlink" Target="https://www.hse.gov.uk/scotland/" TargetMode="External"/><Relationship Id="rId10" Type="http://schemas.openxmlformats.org/officeDocument/2006/relationships/hyperlink" Target="https://www.acas.org.uk/" TargetMode="External"/><Relationship Id="rId4" Type="http://schemas.openxmlformats.org/officeDocument/2006/relationships/image" Target="../media/image6.png"/><Relationship Id="rId9" Type="http://schemas.openxmlformats.org/officeDocument/2006/relationships/hyperlink" Target="https://www.equalityhumanrights.com/en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hub.careinspectorate.com/" TargetMode="External"/><Relationship Id="rId3" Type="http://schemas.openxmlformats.org/officeDocument/2006/relationships/image" Target="../media/image1.jpg"/><Relationship Id="rId7" Type="http://schemas.openxmlformats.org/officeDocument/2006/relationships/hyperlink" Target="https://www.oscr.org.uk/guidance-and-forms/guidance-and-good-practice-for-charity-trustees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vo.org.uk/support/running-your-organisation/governance/roles-responsibilities" TargetMode="External"/><Relationship Id="rId5" Type="http://schemas.openxmlformats.org/officeDocument/2006/relationships/hyperlink" Target="https://www.volunteerscotland.net/for-organisations/" TargetMode="Externa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ghlandtsi.org.uk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D67F5F1-DEE5-DC4D-BE2D-9673FAE1A3F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D351D0-E537-DB4D-BD2D-3E1CB3966F9D}"/>
              </a:ext>
            </a:extLst>
          </p:cNvPr>
          <p:cNvSpPr/>
          <p:nvPr/>
        </p:nvSpPr>
        <p:spPr>
          <a:xfrm>
            <a:off x="0" y="5630238"/>
            <a:ext cx="12192000" cy="124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DB299E8-7319-8D47-BDDD-D0CC837C3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76" b="13410"/>
          <a:stretch/>
        </p:blipFill>
        <p:spPr>
          <a:xfrm>
            <a:off x="422701" y="5759689"/>
            <a:ext cx="1914267" cy="10674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26A6FD3-08E3-3A43-9F3A-6F5F833D34EE}"/>
              </a:ext>
            </a:extLst>
          </p:cNvPr>
          <p:cNvSpPr txBox="1"/>
          <p:nvPr/>
        </p:nvSpPr>
        <p:spPr>
          <a:xfrm>
            <a:off x="1379835" y="1570522"/>
            <a:ext cx="95270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Governing Documents and Key Policies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F9E71-ECA2-A845-A06D-42559A2EC482}"/>
              </a:ext>
            </a:extLst>
          </p:cNvPr>
          <p:cNvSpPr txBox="1"/>
          <p:nvPr/>
        </p:nvSpPr>
        <p:spPr>
          <a:xfrm>
            <a:off x="1379834" y="3156602"/>
            <a:ext cx="74540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Understanding Legal Structures and Policies Part 2 of 2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F6CECB-DB1A-4ADA-BA0F-A530227E352F}"/>
              </a:ext>
            </a:extLst>
          </p:cNvPr>
          <p:cNvSpPr txBox="1"/>
          <p:nvPr/>
        </p:nvSpPr>
        <p:spPr>
          <a:xfrm>
            <a:off x="4347634" y="5676680"/>
            <a:ext cx="3765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highlandtsi.org.uk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info@highlandtsi.org.uk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01349 864289</a:t>
            </a:r>
          </a:p>
        </p:txBody>
      </p:sp>
      <p:pic>
        <p:nvPicPr>
          <p:cNvPr id="18" name="Picture 17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89C78F9F-BFD4-4997-8498-94A95782C3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9183" y="5736760"/>
            <a:ext cx="296996" cy="296996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2DD00EF2-E870-43AB-9061-34CF797FE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2508" y="6422525"/>
            <a:ext cx="570345" cy="404660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8FBD8EA-7CCB-434A-8577-CF6BB0FAD5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2976" y="6131370"/>
            <a:ext cx="364651" cy="32413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3F87BE2-5671-4A55-9C93-7CA4D8F799B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42330" b="40222"/>
          <a:stretch/>
        </p:blipFill>
        <p:spPr>
          <a:xfrm>
            <a:off x="8602637" y="6033756"/>
            <a:ext cx="3626976" cy="63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921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88F30994-9E9F-402C-A20D-5AEACAB5D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512" y="876833"/>
            <a:ext cx="10721481" cy="5050382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86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2263245" y="3034601"/>
            <a:ext cx="7882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What Policies do you really need?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FCA7947-731E-4ACD-BB68-D620458BC11F}"/>
              </a:ext>
            </a:extLst>
          </p:cNvPr>
          <p:cNvSpPr txBox="1"/>
          <p:nvPr/>
        </p:nvSpPr>
        <p:spPr>
          <a:xfrm>
            <a:off x="3043494" y="1204599"/>
            <a:ext cx="33531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Board Roles and Responsibilities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EB14AE-C1DE-4C98-976B-B08E57A26FE2}"/>
              </a:ext>
            </a:extLst>
          </p:cNvPr>
          <p:cNvSpPr txBox="1"/>
          <p:nvPr/>
        </p:nvSpPr>
        <p:spPr>
          <a:xfrm>
            <a:off x="2993688" y="5318340"/>
            <a:ext cx="30107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Protection Policy (GDPR)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08A1CC-1141-4F04-8597-333E6164AFC3}"/>
              </a:ext>
            </a:extLst>
          </p:cNvPr>
          <p:cNvSpPr txBox="1"/>
          <p:nvPr/>
        </p:nvSpPr>
        <p:spPr>
          <a:xfrm>
            <a:off x="6096000" y="1677799"/>
            <a:ext cx="25924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 and Safety Policy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CDF672-B66C-45D4-8338-16DAE76EAAA4}"/>
              </a:ext>
            </a:extLst>
          </p:cNvPr>
          <p:cNvSpPr txBox="1"/>
          <p:nvPr/>
        </p:nvSpPr>
        <p:spPr>
          <a:xfrm>
            <a:off x="8880254" y="1755153"/>
            <a:ext cx="21935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Safeguarding Policy 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D98E72-39DC-4C01-B688-11E08986699F}"/>
              </a:ext>
            </a:extLst>
          </p:cNvPr>
          <p:cNvSpPr txBox="1"/>
          <p:nvPr/>
        </p:nvSpPr>
        <p:spPr>
          <a:xfrm>
            <a:off x="5248073" y="2221441"/>
            <a:ext cx="22908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 Policy 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DC2AB4-CEEE-4983-9FE5-16DE482A9EF1}"/>
              </a:ext>
            </a:extLst>
          </p:cNvPr>
          <p:cNvSpPr txBox="1"/>
          <p:nvPr/>
        </p:nvSpPr>
        <p:spPr>
          <a:xfrm>
            <a:off x="3680154" y="4608592"/>
            <a:ext cx="27577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Equality &amp; Diversity Policy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ADCFBAC-9C9D-42C5-ABBF-B6024244B4E8}"/>
              </a:ext>
            </a:extLst>
          </p:cNvPr>
          <p:cNvSpPr txBox="1"/>
          <p:nvPr/>
        </p:nvSpPr>
        <p:spPr>
          <a:xfrm>
            <a:off x="7207097" y="4116524"/>
            <a:ext cx="38667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Complaints Policy internal and external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BEF7098-3A57-4610-8FE6-ADDFC5343B82}"/>
              </a:ext>
            </a:extLst>
          </p:cNvPr>
          <p:cNvSpPr txBox="1"/>
          <p:nvPr/>
        </p:nvSpPr>
        <p:spPr>
          <a:xfrm>
            <a:off x="6396602" y="4898041"/>
            <a:ext cx="26014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Communications Policy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CC36DB3-AF52-4E0F-9A00-2BC05EA212B4}"/>
              </a:ext>
            </a:extLst>
          </p:cNvPr>
          <p:cNvSpPr txBox="1"/>
          <p:nvPr/>
        </p:nvSpPr>
        <p:spPr>
          <a:xfrm>
            <a:off x="964642" y="2654439"/>
            <a:ext cx="19017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Volunteer Policy </a:t>
            </a:r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7C1F341-99E5-4304-878E-0B65B135E04C}"/>
              </a:ext>
            </a:extLst>
          </p:cNvPr>
          <p:cNvSpPr txBox="1"/>
          <p:nvPr/>
        </p:nvSpPr>
        <p:spPr>
          <a:xfrm>
            <a:off x="5663930" y="692028"/>
            <a:ext cx="28647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Volunteer role descriptions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4574DD-83B9-4457-8FC7-ACEE17B0950B}"/>
              </a:ext>
            </a:extLst>
          </p:cNvPr>
          <p:cNvSpPr txBox="1"/>
          <p:nvPr/>
        </p:nvSpPr>
        <p:spPr>
          <a:xfrm>
            <a:off x="6787474" y="2652714"/>
            <a:ext cx="26410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Volunteer agreements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E556CF4-6179-4856-B56E-574D12814641}"/>
              </a:ext>
            </a:extLst>
          </p:cNvPr>
          <p:cNvSpPr txBox="1"/>
          <p:nvPr/>
        </p:nvSpPr>
        <p:spPr>
          <a:xfrm>
            <a:off x="532590" y="3813563"/>
            <a:ext cx="22908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Employment Polices </a:t>
            </a:r>
            <a:endParaRPr lang="en-GB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6282FE5-3965-49A6-A462-237D049F8B79}"/>
              </a:ext>
            </a:extLst>
          </p:cNvPr>
          <p:cNvSpPr txBox="1"/>
          <p:nvPr/>
        </p:nvSpPr>
        <p:spPr>
          <a:xfrm>
            <a:off x="1770127" y="513623"/>
            <a:ext cx="36186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Disciplinary and Grievance Policy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9081EBF-C925-44AE-93F5-63EF51BE4019}"/>
              </a:ext>
            </a:extLst>
          </p:cNvPr>
          <p:cNvSpPr txBox="1"/>
          <p:nvPr/>
        </p:nvSpPr>
        <p:spPr>
          <a:xfrm>
            <a:off x="2993688" y="3922787"/>
            <a:ext cx="44876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Adverse weather and travel disruption Policy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CCF253D-9FF9-440B-B166-3492C80140AE}"/>
              </a:ext>
            </a:extLst>
          </p:cNvPr>
          <p:cNvSpPr txBox="1"/>
          <p:nvPr/>
        </p:nvSpPr>
        <p:spPr>
          <a:xfrm>
            <a:off x="8752131" y="1050915"/>
            <a:ext cx="26410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Lone worker Policy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CFEECA2-551D-4C06-B35F-25929F197392}"/>
              </a:ext>
            </a:extLst>
          </p:cNvPr>
          <p:cNvSpPr txBox="1"/>
          <p:nvPr/>
        </p:nvSpPr>
        <p:spPr>
          <a:xfrm>
            <a:off x="532590" y="1943370"/>
            <a:ext cx="49148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of office equipment/ own equipment Policy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77420A9-9ED8-4788-B74F-D7B6A11BEBEC}"/>
              </a:ext>
            </a:extLst>
          </p:cNvPr>
          <p:cNvSpPr txBox="1"/>
          <p:nvPr/>
        </p:nvSpPr>
        <p:spPr>
          <a:xfrm>
            <a:off x="877112" y="4786257"/>
            <a:ext cx="18369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 Assessments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A04CBED-2091-4E1A-832A-D5C15830D181}"/>
              </a:ext>
            </a:extLst>
          </p:cNvPr>
          <p:cNvSpPr txBox="1"/>
          <p:nvPr/>
        </p:nvSpPr>
        <p:spPr>
          <a:xfrm>
            <a:off x="7761508" y="5437753"/>
            <a:ext cx="25924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Infection Control Policy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40F95BC-4098-47B0-8157-9662EA5307FB}"/>
              </a:ext>
            </a:extLst>
          </p:cNvPr>
          <p:cNvSpPr txBox="1"/>
          <p:nvPr/>
        </p:nvSpPr>
        <p:spPr>
          <a:xfrm>
            <a:off x="7301193" y="1974955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8A90E83-A23A-487C-A0A6-DC63B03B3452}"/>
              </a:ext>
            </a:extLst>
          </p:cNvPr>
          <p:cNvSpPr txBox="1"/>
          <p:nvPr/>
        </p:nvSpPr>
        <p:spPr>
          <a:xfrm>
            <a:off x="9672247" y="2133700"/>
            <a:ext cx="304800" cy="651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E44189A-D937-4530-9653-B3319C5D0FAD}"/>
              </a:ext>
            </a:extLst>
          </p:cNvPr>
          <p:cNvSpPr txBox="1"/>
          <p:nvPr/>
        </p:nvSpPr>
        <p:spPr>
          <a:xfrm>
            <a:off x="8683608" y="342129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532413F-D866-4C88-931C-833EB41917D9}"/>
              </a:ext>
            </a:extLst>
          </p:cNvPr>
          <p:cNvSpPr txBox="1"/>
          <p:nvPr/>
        </p:nvSpPr>
        <p:spPr>
          <a:xfrm>
            <a:off x="10703853" y="3105834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4AE6E3F-A305-49C8-8480-41BD0C6ED4D9}"/>
              </a:ext>
            </a:extLst>
          </p:cNvPr>
          <p:cNvSpPr txBox="1"/>
          <p:nvPr/>
        </p:nvSpPr>
        <p:spPr>
          <a:xfrm>
            <a:off x="5107696" y="280197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167667-487C-4887-AA60-4A3984FE9AED}"/>
              </a:ext>
            </a:extLst>
          </p:cNvPr>
          <p:cNvSpPr txBox="1"/>
          <p:nvPr/>
        </p:nvSpPr>
        <p:spPr>
          <a:xfrm>
            <a:off x="1770127" y="1080105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7D6F772-AC9F-48EB-96E0-24B70A681837}"/>
              </a:ext>
            </a:extLst>
          </p:cNvPr>
          <p:cNvSpPr txBox="1"/>
          <p:nvPr/>
        </p:nvSpPr>
        <p:spPr>
          <a:xfrm>
            <a:off x="3669012" y="2277268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7905022-9D3C-4EA7-9B24-6E9F13C82750}"/>
              </a:ext>
            </a:extLst>
          </p:cNvPr>
          <p:cNvSpPr txBox="1"/>
          <p:nvPr/>
        </p:nvSpPr>
        <p:spPr>
          <a:xfrm>
            <a:off x="9995175" y="4706232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12D9E4E-3142-4634-83F8-DE4EEC74B74B}"/>
              </a:ext>
            </a:extLst>
          </p:cNvPr>
          <p:cNvSpPr txBox="1"/>
          <p:nvPr/>
        </p:nvSpPr>
        <p:spPr>
          <a:xfrm>
            <a:off x="6338642" y="5483919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CEF3D1-3386-42B7-9AE3-9B821275ED35}"/>
              </a:ext>
            </a:extLst>
          </p:cNvPr>
          <p:cNvSpPr txBox="1"/>
          <p:nvPr/>
        </p:nvSpPr>
        <p:spPr>
          <a:xfrm>
            <a:off x="352460" y="4324152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2D71EC5-8E38-4A1B-801C-FFA47D909D3E}"/>
              </a:ext>
            </a:extLst>
          </p:cNvPr>
          <p:cNvSpPr txBox="1"/>
          <p:nvPr/>
        </p:nvSpPr>
        <p:spPr>
          <a:xfrm>
            <a:off x="2789154" y="4324151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D96396F-56EE-4AA8-9D6F-205644E3250F}"/>
              </a:ext>
            </a:extLst>
          </p:cNvPr>
          <p:cNvSpPr txBox="1"/>
          <p:nvPr/>
        </p:nvSpPr>
        <p:spPr>
          <a:xfrm>
            <a:off x="898072" y="3084328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4405374-5B14-47A7-A144-08299581E760}"/>
              </a:ext>
            </a:extLst>
          </p:cNvPr>
          <p:cNvSpPr txBox="1"/>
          <p:nvPr/>
        </p:nvSpPr>
        <p:spPr>
          <a:xfrm>
            <a:off x="11180953" y="1813059"/>
            <a:ext cx="3602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srgbClr val="009CB5"/>
                </a:solidFill>
                <a:effectLst/>
                <a:ea typeface="Times New Roman" panose="02020603050405020304" pitchFamily="18" charset="0"/>
              </a:rPr>
              <a:t>?</a:t>
            </a:r>
            <a:endParaRPr lang="en-GB" sz="3600" dirty="0">
              <a:solidFill>
                <a:srgbClr val="009CB5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153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055710"/>
            <a:ext cx="10499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Key Questions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8D0E3D-C235-46BC-BB4D-31EFC8B8A763}"/>
              </a:ext>
            </a:extLst>
          </p:cNvPr>
          <p:cNvSpPr txBox="1"/>
          <p:nvPr/>
        </p:nvSpPr>
        <p:spPr>
          <a:xfrm>
            <a:off x="1580459" y="1763596"/>
            <a:ext cx="904868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oogle Sans"/>
              </a:rPr>
              <a:t>What does your group do?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oogle Sans"/>
              </a:rPr>
              <a:t>Who does your group work with?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>
              <a:latin typeface="Google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oogle Sans"/>
              </a:rPr>
              <a:t>Is there specific legislation covering your activities?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oogle Sans"/>
              </a:rPr>
              <a:t>Are you accountable to that legislation?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>
              <a:latin typeface="Google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oogle Sans"/>
              </a:rPr>
              <a:t>Is there standard good practice guidance for your activities?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oogle Sans"/>
              </a:rPr>
              <a:t>Should you follow this?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>
              <a:latin typeface="Google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oogle Sans"/>
              </a:rPr>
              <a:t>Do you need to show your compliance?</a:t>
            </a:r>
          </a:p>
          <a:p>
            <a:pPr lvl="0"/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65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069382"/>
            <a:ext cx="10499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What does your group do and who does it work with?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8D0E3D-C235-46BC-BB4D-31EFC8B8A763}"/>
              </a:ext>
            </a:extLst>
          </p:cNvPr>
          <p:cNvSpPr txBox="1"/>
          <p:nvPr/>
        </p:nvSpPr>
        <p:spPr>
          <a:xfrm>
            <a:off x="1571656" y="1654157"/>
            <a:ext cx="904868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your legal structure?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you a charity?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you employ people?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Google Sans"/>
              </a:rPr>
              <a:t>Are you responsible for premises?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Google Sans"/>
              </a:rPr>
              <a:t>Do you hold personal information about people?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Google Sans"/>
              </a:rPr>
              <a:t>Do you have a mail list of members?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Google Sans"/>
              </a:rPr>
              <a:t>Do you obtain funds through fundraising activates?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you have volunteers?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you work with people who have </a:t>
            </a:r>
            <a:r>
              <a:rPr lang="en-US" i="0" dirty="0">
                <a:solidFill>
                  <a:srgbClr val="202124"/>
                </a:solidFill>
                <a:effectLst/>
                <a:latin typeface="Google Sans"/>
              </a:rPr>
              <a:t>protected characteristics?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Google Sans"/>
              </a:rPr>
              <a:t>Do you work with vulnerable groups</a:t>
            </a:r>
          </a:p>
          <a:p>
            <a:pPr lvl="0"/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292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069382"/>
            <a:ext cx="10499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Examples of Legislation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91857A01-AFFF-401E-8411-197178243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694637"/>
              </p:ext>
            </p:extLst>
          </p:nvPr>
        </p:nvGraphicFramePr>
        <p:xfrm>
          <a:off x="1664354" y="1917778"/>
          <a:ext cx="9779786" cy="323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9427">
                  <a:extLst>
                    <a:ext uri="{9D8B030D-6E8A-4147-A177-3AD203B41FA5}">
                      <a16:colId xmlns:a16="http://schemas.microsoft.com/office/drawing/2014/main" val="4183671342"/>
                    </a:ext>
                  </a:extLst>
                </a:gridCol>
                <a:gridCol w="7230359">
                  <a:extLst>
                    <a:ext uri="{9D8B030D-6E8A-4147-A177-3AD203B41FA5}">
                      <a16:colId xmlns:a16="http://schemas.microsoft.com/office/drawing/2014/main" val="3616555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Legal Structure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Companies Act 2006,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The Charities and Trustees Investment (Scotland) Act 2005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49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Employ People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The Equality Act 2010, The Health and Safety Act 1974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448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Premises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The Health and Safety Act 1974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98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Personal Information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The Data Protection Act 2018 and GDPR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36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Mail Lists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Privacy and Electronic Regulations 2003</a:t>
                      </a:r>
                      <a:endParaRPr lang="en-US" dirty="0">
                        <a:effectLst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900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Fundraising – raffles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Gambling Act 2005</a:t>
                      </a:r>
                      <a:endParaRPr lang="en-US" dirty="0">
                        <a:effectLst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987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0" dirty="0">
                          <a:solidFill>
                            <a:srgbClr val="202124"/>
                          </a:solidFill>
                          <a:effectLst/>
                          <a:latin typeface="Google Sans"/>
                        </a:rPr>
                        <a:t>Protected characteristics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The Equality Act 2010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706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202124"/>
                          </a:solidFill>
                          <a:latin typeface="Google Sans"/>
                        </a:rPr>
                        <a:t>Vulnerable groups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The Protecting Vulnerable Groups (Scotland) Act 2007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244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591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069382"/>
            <a:ext cx="10499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Are you accountable to the legislation?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8D0E3D-C235-46BC-BB4D-31EFC8B8A763}"/>
              </a:ext>
            </a:extLst>
          </p:cNvPr>
          <p:cNvSpPr txBox="1"/>
          <p:nvPr/>
        </p:nvSpPr>
        <p:spPr>
          <a:xfrm>
            <a:off x="1562854" y="1682439"/>
            <a:ext cx="904868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Health and Safety Act 1974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Employ people or are responsible for premises specific legal requirements NEED a Health and Safety Policy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 not employ people or have premises – GOOD TO HAVE a policy to show how you ensure the welfare of volunteers, members, participants and general public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02124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How do you know what you need?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Health and Safety Executive 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https://www.hse.gov.uk/scotland/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Information Commissioner Office 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https://ico.org.uk/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OSCR 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https://www.oscr.org.uk/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Companies House 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https://www.gov.uk/government/organisations/companies-house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Equality and Human Rights Commission 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https://www.equalityhumanrights.com/en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ACAS 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https://www.acas.org.uk/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Disclosure Scotland 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11"/>
              </a:rPr>
              <a:t>https://www.mygov.scot/about-disclosure-scotland/</a:t>
            </a:r>
            <a:r>
              <a:rPr lang="en-US" dirty="0">
                <a:solidFill>
                  <a:srgbClr val="202124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02124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02124"/>
              </a:solidFill>
              <a:latin typeface="Google Sans"/>
            </a:endParaRPr>
          </a:p>
          <a:p>
            <a:pPr lvl="0"/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85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069382"/>
            <a:ext cx="10499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Examples of Good Practice Frameworks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91857A01-AFFF-401E-8411-197178243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956014"/>
              </p:ext>
            </p:extLst>
          </p:nvPr>
        </p:nvGraphicFramePr>
        <p:xfrm>
          <a:off x="1664354" y="1917778"/>
          <a:ext cx="9779786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9427">
                  <a:extLst>
                    <a:ext uri="{9D8B030D-6E8A-4147-A177-3AD203B41FA5}">
                      <a16:colId xmlns:a16="http://schemas.microsoft.com/office/drawing/2014/main" val="4183671342"/>
                    </a:ext>
                  </a:extLst>
                </a:gridCol>
                <a:gridCol w="7230359">
                  <a:extLst>
                    <a:ext uri="{9D8B030D-6E8A-4147-A177-3AD203B41FA5}">
                      <a16:colId xmlns:a16="http://schemas.microsoft.com/office/drawing/2014/main" val="3616555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ea typeface="Times New Roman" panose="02020603050405020304" pitchFamily="18" charset="0"/>
                        </a:rPr>
                        <a:t>Volunteers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Volunteer Scotland 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for volunteering policies and procedures </a:t>
                      </a:r>
                      <a:r>
                        <a:rPr lang="en-GB" sz="18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hlinkClick r:id="rId5"/>
                        </a:rPr>
                        <a:t>https://www.volunteerscotland.net/for-organisations/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effectLst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49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Governing bodies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Scottish Council for Voluntary organisations </a:t>
                      </a:r>
                      <a:r>
                        <a:rPr lang="en-US" sz="1800" u="sng" kern="1200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6"/>
                        </a:rPr>
                        <a:t>https://scvo.org.uk/support/running-your-organisation/governance/roles-responsibilities</a:t>
                      </a:r>
                      <a:endParaRPr lang="en-US" sz="1800" u="sng" kern="1200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OSCR Guidance and good practice for Charity Trustees 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https://www.oscr.org.uk/guidance-and-forms/guidance-and-good-practice-for-charity-trustees/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u="sng" kern="1200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558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Social Care and Social Work groups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 Inspectorate – The Hub </a:t>
                      </a:r>
                      <a:r>
                        <a:rPr lang="en-US" sz="1800" u="sng" kern="1200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hlinkClick r:id="rId8"/>
                        </a:rPr>
                        <a:t>https://hub.careinspectorate.com/</a:t>
                      </a:r>
                      <a:endParaRPr lang="en-US" sz="1800" u="sng" kern="1200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484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372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8D0E3D-C235-46BC-BB4D-31EFC8B8A763}"/>
              </a:ext>
            </a:extLst>
          </p:cNvPr>
          <p:cNvSpPr txBox="1"/>
          <p:nvPr/>
        </p:nvSpPr>
        <p:spPr>
          <a:xfrm>
            <a:off x="1562853" y="743505"/>
            <a:ext cx="97775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cs typeface="Futura Medium" panose="020B0602020204020303" pitchFamily="34" charset="-79"/>
              </a:rPr>
              <a:t>Recap</a:t>
            </a: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To give you a foundation understanding of the difference between a governing document, policy and procedure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Help you develop a process for keeping documents controlled and up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Give you a way to identify what you really need</a:t>
            </a:r>
            <a:r>
              <a:rPr lang="en-US" sz="18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 and what is good to have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DB452D-87DF-40F1-8C7A-3C69D1D99B10}"/>
              </a:ext>
            </a:extLst>
          </p:cNvPr>
          <p:cNvSpPr txBox="1"/>
          <p:nvPr/>
        </p:nvSpPr>
        <p:spPr>
          <a:xfrm>
            <a:off x="2197397" y="2668201"/>
            <a:ext cx="7590933" cy="2862322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Governing Document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Roles and Responsibilities of Members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Roles, Responsibilities and Powers Governing Body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Financial Management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Fundraising, Income Generation, Grant Funding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Data Protection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Health and Safety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Safeguarding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Volunteers – recruitment, roles, responsibilities, supervision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Staff – recruitment, equality, roles, responsibilities, supervision</a:t>
            </a:r>
          </a:p>
        </p:txBody>
      </p:sp>
    </p:spTree>
    <p:extLst>
      <p:ext uri="{BB962C8B-B14F-4D97-AF65-F5344CB8AC3E}">
        <p14:creationId xmlns:p14="http://schemas.microsoft.com/office/powerpoint/2010/main" val="1555156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254117"/>
            <a:ext cx="104997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Where to get help</a:t>
            </a:r>
            <a:r>
              <a:rPr lang="en-US" sz="4000" dirty="0">
                <a:solidFill>
                  <a:srgbClr val="2B3648"/>
                </a:solidFill>
              </a:rPr>
              <a:t> </a:t>
            </a:r>
            <a:r>
              <a:rPr lang="en-US" sz="4000" dirty="0">
                <a:solidFill>
                  <a:srgbClr val="2B3648"/>
                </a:solidFill>
                <a:hlinkClick r:id="rId3"/>
              </a:rPr>
              <a:t>https://www.highlandtsi.org.uk</a:t>
            </a:r>
            <a:r>
              <a:rPr lang="en-US" sz="4000" dirty="0">
                <a:solidFill>
                  <a:srgbClr val="2B3648"/>
                </a:solidFill>
              </a:rPr>
              <a:t> </a:t>
            </a:r>
            <a:endParaRPr lang="en-US" sz="4000" dirty="0">
              <a:solidFill>
                <a:srgbClr val="2B3648"/>
              </a:solidFill>
              <a:cs typeface="Futura Medium" panose="020B0602020204020303" pitchFamily="34" charset="-79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3BE2D83-EAA7-4729-AF5D-070A274ABE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2854" y="2683227"/>
            <a:ext cx="7630531" cy="291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230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5" y="1254117"/>
            <a:ext cx="7361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Use them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D14294-DE66-1E48-9DBE-2106087EC376}"/>
              </a:ext>
            </a:extLst>
          </p:cNvPr>
          <p:cNvSpPr txBox="1"/>
          <p:nvPr/>
        </p:nvSpPr>
        <p:spPr>
          <a:xfrm>
            <a:off x="1562854" y="2074299"/>
            <a:ext cx="933374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Read and understand them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Give to staff and volunteers - induction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Illustrate to funders or those commissioning services compliance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Keep them up to date</a:t>
            </a:r>
          </a:p>
          <a:p>
            <a:endParaRPr lang="en-US" sz="2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11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5" y="1254117"/>
            <a:ext cx="7361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Session Aims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D14294-DE66-1E48-9DBE-2106087EC376}"/>
              </a:ext>
            </a:extLst>
          </p:cNvPr>
          <p:cNvSpPr txBox="1"/>
          <p:nvPr/>
        </p:nvSpPr>
        <p:spPr>
          <a:xfrm>
            <a:off x="1562854" y="2074299"/>
            <a:ext cx="933374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To give you a foundation understanding of the difference between a governing document, policy and procedure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Help you develop a process for keeping documents controlled and up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Give you a way to identify what you really need and what is good to have</a:t>
            </a: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200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7CFED6-7627-2143-B5E6-C7FC8C176994}"/>
              </a:ext>
            </a:extLst>
          </p:cNvPr>
          <p:cNvSpPr/>
          <p:nvPr/>
        </p:nvSpPr>
        <p:spPr>
          <a:xfrm>
            <a:off x="0" y="2615355"/>
            <a:ext cx="12192000" cy="40777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62B57E-94CE-5849-8E7B-9D2ECB537AC9}"/>
              </a:ext>
            </a:extLst>
          </p:cNvPr>
          <p:cNvSpPr/>
          <p:nvPr/>
        </p:nvSpPr>
        <p:spPr>
          <a:xfrm>
            <a:off x="-1" y="0"/>
            <a:ext cx="12192001" cy="2944573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86A5D2-E153-DF47-821F-82C9E30BEF57}"/>
              </a:ext>
            </a:extLst>
          </p:cNvPr>
          <p:cNvSpPr txBox="1"/>
          <p:nvPr/>
        </p:nvSpPr>
        <p:spPr>
          <a:xfrm>
            <a:off x="3847413" y="1404069"/>
            <a:ext cx="4497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THANK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16262C-85C8-004F-B134-7D688D257FA9}"/>
              </a:ext>
            </a:extLst>
          </p:cNvPr>
          <p:cNvSpPr txBox="1"/>
          <p:nvPr/>
        </p:nvSpPr>
        <p:spPr>
          <a:xfrm>
            <a:off x="2718791" y="2923550"/>
            <a:ext cx="675441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0" dirty="0">
                <a:solidFill>
                  <a:srgbClr val="009CB5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YOU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DAD93D-603C-4382-86E4-8A8FCBC0D0DF}"/>
              </a:ext>
            </a:extLst>
          </p:cNvPr>
          <p:cNvSpPr/>
          <p:nvPr/>
        </p:nvSpPr>
        <p:spPr>
          <a:xfrm>
            <a:off x="0" y="5650146"/>
            <a:ext cx="12192000" cy="124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3652ED3-F7F8-4078-82D3-A37B9E97F8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76" b="13410"/>
          <a:stretch/>
        </p:blipFill>
        <p:spPr>
          <a:xfrm>
            <a:off x="556867" y="5737742"/>
            <a:ext cx="1914267" cy="10674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1BD58B-75B1-456A-AF52-F7D058C5A6CF}"/>
              </a:ext>
            </a:extLst>
          </p:cNvPr>
          <p:cNvSpPr txBox="1"/>
          <p:nvPr/>
        </p:nvSpPr>
        <p:spPr>
          <a:xfrm>
            <a:off x="2472665" y="5877069"/>
            <a:ext cx="2516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venir-lt-w01_35-light1475496"/>
                <a:cs typeface="Futura Medium" panose="020B0602020204020303"/>
              </a:rPr>
              <a:t>The Highland Third Sector Interface is a Scottish Registered Charity SC043521 and a Scottish Registered Company SC425808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55A325-991B-4C8D-91D8-AB5250D8157D}"/>
              </a:ext>
            </a:extLst>
          </p:cNvPr>
          <p:cNvSpPr txBox="1"/>
          <p:nvPr/>
        </p:nvSpPr>
        <p:spPr>
          <a:xfrm>
            <a:off x="5539179" y="5703489"/>
            <a:ext cx="3369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highlandtsi.org.uk</a:t>
            </a:r>
          </a:p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info@highlandtsi.org.uk</a:t>
            </a:r>
          </a:p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01349 864289</a:t>
            </a:r>
          </a:p>
        </p:txBody>
      </p:sp>
      <p:pic>
        <p:nvPicPr>
          <p:cNvPr id="17" name="Picture 16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9A43AC92-71E4-4D0F-A933-04B4F2C379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8855" y="5748575"/>
            <a:ext cx="296996" cy="296996"/>
          </a:xfrm>
          <a:prstGeom prst="rect">
            <a:avLst/>
          </a:prstGeom>
        </p:spPr>
      </p:pic>
      <p:pic>
        <p:nvPicPr>
          <p:cNvPr id="19" name="Picture 1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F5D8824-2130-44AF-A646-75682A109C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1233" y="6423829"/>
            <a:ext cx="570345" cy="404660"/>
          </a:xfrm>
          <a:prstGeom prst="rect">
            <a:avLst/>
          </a:prstGeom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01888BAC-E345-4B82-8535-65B7C17939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4607" y="6094177"/>
            <a:ext cx="364651" cy="3241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A646696-1582-485A-84BD-80D1C03F7D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55317" y="5916794"/>
            <a:ext cx="3121423" cy="6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1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254117"/>
            <a:ext cx="99783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Why do you need Governing Documents, Policies and Procedures?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D14294-DE66-1E48-9DBE-2106087EC376}"/>
              </a:ext>
            </a:extLst>
          </p:cNvPr>
          <p:cNvSpPr txBox="1"/>
          <p:nvPr/>
        </p:nvSpPr>
        <p:spPr>
          <a:xfrm>
            <a:off x="1562854" y="2581176"/>
            <a:ext cx="933374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9CB5"/>
                </a:solidFill>
                <a:cs typeface="Futura Medium" panose="020B0602020204020303" pitchFamily="34" charset="-79"/>
              </a:rPr>
              <a:t>Establish a framework for how your group operates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Define how a group will manage itself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Illustrate how a group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meets its regulatory requirements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Demonstrate to stakeholders and funders accountability and compliance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standards of conduct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controls for delegation to staff or volunteers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out how things should be done and what is expected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701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254117"/>
            <a:ext cx="9167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9CB5"/>
                </a:solidFill>
                <a:cs typeface="Futura Medium" panose="020B0602020204020303" pitchFamily="34" charset="-79"/>
              </a:rPr>
              <a:t>A governing document </a:t>
            </a:r>
            <a:r>
              <a:rPr lang="en-GB" sz="2400" dirty="0">
                <a:cs typeface="Futura Medium" panose="020B0602020204020303" pitchFamily="34" charset="-79"/>
              </a:rPr>
              <a:t>(referred to as a constitution, memorandum and articles of association, trust deed) sets out the rules by which a group is run.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A08DDAB-1530-4384-9471-A83A3ACB897D}"/>
              </a:ext>
            </a:extLst>
          </p:cNvPr>
          <p:cNvSpPr txBox="1"/>
          <p:nvPr/>
        </p:nvSpPr>
        <p:spPr>
          <a:xfrm>
            <a:off x="1562854" y="2520753"/>
            <a:ext cx="9167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9CB5"/>
                </a:solidFill>
                <a:cs typeface="Futura Medium" panose="020B0602020204020303" pitchFamily="34" charset="-79"/>
              </a:rPr>
              <a:t>A policy </a:t>
            </a:r>
            <a:r>
              <a:rPr lang="en-GB" sz="2400" dirty="0">
                <a:cs typeface="Futura Medium" panose="020B0602020204020303" pitchFamily="34" charset="-79"/>
              </a:rPr>
              <a:t>sets out how an organisation intends to conduct its services, actions or business, particularly in response to legislation and regulatory requirements.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F7F93D-F963-48E1-AC4E-A81FB37B9494}"/>
              </a:ext>
            </a:extLst>
          </p:cNvPr>
          <p:cNvSpPr txBox="1"/>
          <p:nvPr/>
        </p:nvSpPr>
        <p:spPr>
          <a:xfrm>
            <a:off x="1562852" y="3840311"/>
            <a:ext cx="91679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9CB5"/>
                </a:solidFill>
                <a:cs typeface="Futura Medium" panose="020B0602020204020303" pitchFamily="34" charset="-79"/>
              </a:rPr>
              <a:t>A procedure </a:t>
            </a:r>
            <a:r>
              <a:rPr lang="en-GB" sz="2400" dirty="0">
                <a:cs typeface="Futura Medium" panose="020B0602020204020303" pitchFamily="34" charset="-79"/>
              </a:rPr>
              <a:t>defines how certain activities happen these will show: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cs typeface="Futura Medium" panose="020B0602020204020303" pitchFamily="34" charset="-79"/>
              </a:rPr>
              <a:t>Who will do what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cs typeface="Futura Medium" panose="020B0602020204020303" pitchFamily="34" charset="-79"/>
              </a:rPr>
              <a:t>What steps they need to take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cs typeface="Futura Medium" panose="020B0602020204020303" pitchFamily="34" charset="-79"/>
              </a:rPr>
              <a:t>Which forms or documents to use</a:t>
            </a:r>
          </a:p>
        </p:txBody>
      </p:sp>
    </p:spTree>
    <p:extLst>
      <p:ext uri="{BB962C8B-B14F-4D97-AF65-F5344CB8AC3E}">
        <p14:creationId xmlns:p14="http://schemas.microsoft.com/office/powerpoint/2010/main" val="289842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9CB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981672"/>
            <a:ext cx="7361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cs typeface="Futura Medium" panose="020B0602020204020303" pitchFamily="34" charset="-79"/>
              </a:rPr>
              <a:t>How to control documents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D14294-DE66-1E48-9DBE-2106087EC376}"/>
              </a:ext>
            </a:extLst>
          </p:cNvPr>
          <p:cNvSpPr txBox="1"/>
          <p:nvPr/>
        </p:nvSpPr>
        <p:spPr>
          <a:xfrm>
            <a:off x="1562854" y="1792478"/>
            <a:ext cx="933374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ensure all documents are appropriate and up to date. It is recommended you keep a document control sheet that shows</a:t>
            </a:r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B4BBCEDA-F91C-46D0-8ED9-5C3C83B6A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96659"/>
              </p:ext>
            </p:extLst>
          </p:nvPr>
        </p:nvGraphicFramePr>
        <p:xfrm>
          <a:off x="1645749" y="2528879"/>
          <a:ext cx="9167956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91989">
                  <a:extLst>
                    <a:ext uri="{9D8B030D-6E8A-4147-A177-3AD203B41FA5}">
                      <a16:colId xmlns:a16="http://schemas.microsoft.com/office/drawing/2014/main" val="2355331373"/>
                    </a:ext>
                  </a:extLst>
                </a:gridCol>
                <a:gridCol w="1782385">
                  <a:extLst>
                    <a:ext uri="{9D8B030D-6E8A-4147-A177-3AD203B41FA5}">
                      <a16:colId xmlns:a16="http://schemas.microsoft.com/office/drawing/2014/main" val="1831249195"/>
                    </a:ext>
                  </a:extLst>
                </a:gridCol>
                <a:gridCol w="2801593">
                  <a:extLst>
                    <a:ext uri="{9D8B030D-6E8A-4147-A177-3AD203B41FA5}">
                      <a16:colId xmlns:a16="http://schemas.microsoft.com/office/drawing/2014/main" val="1502274950"/>
                    </a:ext>
                  </a:extLst>
                </a:gridCol>
                <a:gridCol w="2291989">
                  <a:extLst>
                    <a:ext uri="{9D8B030D-6E8A-4147-A177-3AD203B41FA5}">
                      <a16:colId xmlns:a16="http://schemas.microsoft.com/office/drawing/2014/main" val="930393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solidFill>
                            <a:srgbClr val="009CB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Title of document</a:t>
                      </a:r>
                      <a:endParaRPr lang="en-GB" b="0" i="0" dirty="0">
                        <a:solidFill>
                          <a:srgbClr val="009CB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solidFill>
                            <a:srgbClr val="009CB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signed off </a:t>
                      </a:r>
                      <a:endParaRPr lang="en-GB" b="0" i="0" dirty="0">
                        <a:solidFill>
                          <a:srgbClr val="009CB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solidFill>
                            <a:srgbClr val="009CB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Location of the document </a:t>
                      </a:r>
                      <a:endParaRPr lang="en-GB" b="0" i="0" dirty="0">
                        <a:solidFill>
                          <a:srgbClr val="009CB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solidFill>
                            <a:srgbClr val="009CB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Next review date </a:t>
                      </a:r>
                      <a:endParaRPr lang="en-GB" b="0" i="0" dirty="0">
                        <a:solidFill>
                          <a:srgbClr val="009CB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3709952"/>
                  </a:ext>
                </a:extLst>
              </a:tr>
            </a:tbl>
          </a:graphicData>
        </a:graphic>
      </p:graphicFrame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351CC660-7A1B-4501-880E-24EFCB5BA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642829"/>
              </p:ext>
            </p:extLst>
          </p:nvPr>
        </p:nvGraphicFramePr>
        <p:xfrm>
          <a:off x="1645749" y="3514003"/>
          <a:ext cx="9167956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67956">
                  <a:extLst>
                    <a:ext uri="{9D8B030D-6E8A-4147-A177-3AD203B41FA5}">
                      <a16:colId xmlns:a16="http://schemas.microsoft.com/office/drawing/2014/main" val="2355331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9CB5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Skye and Lochalsh CVO Health and Safety Policy July 2019</a:t>
                      </a:r>
                      <a:endParaRPr lang="en-GB" b="0" dirty="0">
                        <a:solidFill>
                          <a:srgbClr val="009CB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370995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023004E-D4F6-4D52-B119-6C129245A4FA}"/>
              </a:ext>
            </a:extLst>
          </p:cNvPr>
          <p:cNvSpPr txBox="1"/>
          <p:nvPr/>
        </p:nvSpPr>
        <p:spPr>
          <a:xfrm>
            <a:off x="1571857" y="3146179"/>
            <a:ext cx="9333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documents have a  standard file naming system that helps to identify them</a:t>
            </a:r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7CAD20-708E-44C9-9CCA-35F89E7CA9C7}"/>
              </a:ext>
            </a:extLst>
          </p:cNvPr>
          <p:cNvSpPr txBox="1"/>
          <p:nvPr/>
        </p:nvSpPr>
        <p:spPr>
          <a:xfrm>
            <a:off x="1571857" y="4115110"/>
            <a:ext cx="9333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documents have a version control system </a:t>
            </a:r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graphicFrame>
        <p:nvGraphicFramePr>
          <p:cNvPr id="18" name="Table 4">
            <a:extLst>
              <a:ext uri="{FF2B5EF4-FFF2-40B4-BE49-F238E27FC236}">
                <a16:creationId xmlns:a16="http://schemas.microsoft.com/office/drawing/2014/main" id="{D1E86C3B-B08A-461B-9B39-465F20C76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911553"/>
              </p:ext>
            </p:extLst>
          </p:nvPr>
        </p:nvGraphicFramePr>
        <p:xfrm>
          <a:off x="1645749" y="4520364"/>
          <a:ext cx="9167956" cy="914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67956">
                  <a:extLst>
                    <a:ext uri="{9D8B030D-6E8A-4147-A177-3AD203B41FA5}">
                      <a16:colId xmlns:a16="http://schemas.microsoft.com/office/drawing/2014/main" val="2355331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rgbClr val="009CB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Created: 02/11/2016 </a:t>
                      </a:r>
                    </a:p>
                    <a:p>
                      <a:r>
                        <a:rPr lang="en-GB" sz="1800" b="0" i="0" kern="1200" dirty="0">
                          <a:solidFill>
                            <a:srgbClr val="009CB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Reviewed: July 2019</a:t>
                      </a:r>
                    </a:p>
                    <a:p>
                      <a:r>
                        <a:rPr lang="en-GB" sz="1800" b="0" i="0" kern="1200" dirty="0">
                          <a:solidFill>
                            <a:srgbClr val="009CB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Authorised by Board: July 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3709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635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FCB553-979C-4C8F-BE02-3705B3A539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294" y="289794"/>
            <a:ext cx="7889240" cy="563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750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88F30994-9E9F-402C-A20D-5AEACAB5D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039" y="2605942"/>
            <a:ext cx="7327831" cy="3451794"/>
          </a:xfrm>
          <a:prstGeom prst="rect">
            <a:avLst/>
          </a:prstGeom>
        </p:spPr>
      </p:pic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74083485-1A79-4925-BBD4-643D21B58241}"/>
              </a:ext>
            </a:extLst>
          </p:cNvPr>
          <p:cNvSpPr/>
          <p:nvPr/>
        </p:nvSpPr>
        <p:spPr>
          <a:xfrm>
            <a:off x="6756039" y="3240054"/>
            <a:ext cx="3472043" cy="2941163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643AAC-5584-4962-A879-D85997AACC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4292" y="4255715"/>
            <a:ext cx="3038475" cy="88582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C1DC45B-517B-43FB-A2F7-A7E1BDEA927D}"/>
              </a:ext>
            </a:extLst>
          </p:cNvPr>
          <p:cNvCxnSpPr>
            <a:cxnSpLocks/>
          </p:cNvCxnSpPr>
          <p:nvPr/>
        </p:nvCxnSpPr>
        <p:spPr>
          <a:xfrm flipV="1">
            <a:off x="5750351" y="3271977"/>
            <a:ext cx="2413261" cy="413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C6360E7-FD9C-43C4-A163-67BBD2CE1CE3}"/>
              </a:ext>
            </a:extLst>
          </p:cNvPr>
          <p:cNvCxnSpPr>
            <a:cxnSpLocks/>
          </p:cNvCxnSpPr>
          <p:nvPr/>
        </p:nvCxnSpPr>
        <p:spPr>
          <a:xfrm>
            <a:off x="5618375" y="3836709"/>
            <a:ext cx="1465917" cy="1706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ACBC18F1-8BEB-4DEC-998D-E1B1E27B58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9870" y="716414"/>
            <a:ext cx="8852260" cy="14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846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1063897"/>
            <a:ext cx="81074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Developing Governing Documents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8D0E3D-C235-46BC-BB4D-31EFC8B8A763}"/>
              </a:ext>
            </a:extLst>
          </p:cNvPr>
          <p:cNvSpPr txBox="1"/>
          <p:nvPr/>
        </p:nvSpPr>
        <p:spPr>
          <a:xfrm>
            <a:off x="1597417" y="1771783"/>
            <a:ext cx="859603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9CB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most important document for a community group is its governing document. It sets out the rules by which an organisation will run including: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The activities the group can be involved in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The geographic area the group will operate within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The qualification, application and termination rules for membership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What membership entitles people to i.e. voting rights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Election, retirement and termination rules of the management committee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The powers of the management committee and office bearers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The rules for running meetings including quorum and voting procedures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Financial requirements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</a:rPr>
              <a:t>Winding down the organisation</a:t>
            </a:r>
          </a:p>
          <a:p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69080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2E2B8A9-388D-1C4D-BF54-DE8A758B426B}"/>
              </a:ext>
            </a:extLst>
          </p:cNvPr>
          <p:cNvSpPr/>
          <p:nvPr/>
        </p:nvSpPr>
        <p:spPr>
          <a:xfrm>
            <a:off x="-1567441" y="-1921679"/>
            <a:ext cx="3387809" cy="3436629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5D83CD-78B6-504B-81FD-F53F578C375C}"/>
              </a:ext>
            </a:extLst>
          </p:cNvPr>
          <p:cNvSpPr txBox="1"/>
          <p:nvPr/>
        </p:nvSpPr>
        <p:spPr>
          <a:xfrm>
            <a:off x="1562854" y="980531"/>
            <a:ext cx="10499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utura Medium" panose="020B0602020204020303" pitchFamily="34" charset="-79"/>
                <a:cs typeface="Futura Medium" panose="020B0602020204020303" pitchFamily="34" charset="-79"/>
              </a:rPr>
              <a:t>Developing Policies and Procedures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1C1637-5991-234D-A2FD-274A3DD86D32}"/>
              </a:ext>
            </a:extLst>
          </p:cNvPr>
          <p:cNvSpPr/>
          <p:nvPr/>
        </p:nvSpPr>
        <p:spPr>
          <a:xfrm>
            <a:off x="9977048" y="-203364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07EB17-61AA-7844-A332-65D066D082D0}"/>
              </a:ext>
            </a:extLst>
          </p:cNvPr>
          <p:cNvSpPr/>
          <p:nvPr/>
        </p:nvSpPr>
        <p:spPr>
          <a:xfrm>
            <a:off x="11237438" y="1069382"/>
            <a:ext cx="303774" cy="308151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2E33D-D76E-4D63-B6EB-26450C52F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94" y="5927215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13EC37-282B-4506-B307-E1EA5F398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0368" y="6033060"/>
            <a:ext cx="3121423" cy="621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8D0E3D-C235-46BC-BB4D-31EFC8B8A763}"/>
              </a:ext>
            </a:extLst>
          </p:cNvPr>
          <p:cNvSpPr txBox="1"/>
          <p:nvPr/>
        </p:nvSpPr>
        <p:spPr>
          <a:xfrm>
            <a:off x="1562854" y="1741721"/>
            <a:ext cx="87022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9CB5"/>
                </a:solidFill>
                <a:latin typeface="Calibri" panose="020F0502020204030204" pitchFamily="34" charset="0"/>
              </a:rPr>
              <a:t>Using a standard template will ensure your documents are easy to understand and consistent. A policy or procedure should include as the minimum: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 of Purpose/Intent i.e. what is the document for and reason for having it (relevant legislation)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Policy/Procedure details i.e. who will do what, what steps they need to take, which forms/documents to use etc.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Version Control information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 details including 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charity/company number and contact details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2B3648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2B3648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2B3648"/>
              </a:solidFill>
              <a:latin typeface="Merriweather"/>
              <a:cs typeface="Futura Medium" panose="020B0602020204020303" pitchFamily="34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55358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19EE29C4CA02418AF00594F4C4D796" ma:contentTypeVersion="13" ma:contentTypeDescription="Create a new document." ma:contentTypeScope="" ma:versionID="d7b8fcf1eb509d61eeb1fcc2785fc52c">
  <xsd:schema xmlns:xsd="http://www.w3.org/2001/XMLSchema" xmlns:xs="http://www.w3.org/2001/XMLSchema" xmlns:p="http://schemas.microsoft.com/office/2006/metadata/properties" xmlns:ns2="e0085520-bbfc-4593-8949-d6dc989b76fe" xmlns:ns3="4326a477-ae28-493a-a6b6-ea27321d2e6e" targetNamespace="http://schemas.microsoft.com/office/2006/metadata/properties" ma:root="true" ma:fieldsID="60d484284a274019266f91f58d8e99a6" ns2:_="" ns3:_="">
    <xsd:import namespace="e0085520-bbfc-4593-8949-d6dc989b76fe"/>
    <xsd:import namespace="4326a477-ae28-493a-a6b6-ea27321d2e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085520-bbfc-4593-8949-d6dc989b76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7f17c58-4776-431d-a8bc-923bc51b2c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6a477-ae28-493a-a6b6-ea27321d2e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6625e8-c5bc-41b4-a332-faa1d0f85a17}" ma:internalName="TaxCatchAll" ma:showField="CatchAllData" ma:web="4326a477-ae28-493a-a6b6-ea27321d2e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26a477-ae28-493a-a6b6-ea27321d2e6e" xsi:nil="true"/>
    <lcf76f155ced4ddcb4097134ff3c332f xmlns="e0085520-bbfc-4593-8949-d6dc989b76f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18B080F-F05A-4C53-920D-E6C87CC2A7AD}"/>
</file>

<file path=customXml/itemProps2.xml><?xml version="1.0" encoding="utf-8"?>
<ds:datastoreItem xmlns:ds="http://schemas.openxmlformats.org/officeDocument/2006/customXml" ds:itemID="{A3305734-C6B3-43CF-B882-A2DE770B1119}"/>
</file>

<file path=customXml/itemProps3.xml><?xml version="1.0" encoding="utf-8"?>
<ds:datastoreItem xmlns:ds="http://schemas.openxmlformats.org/officeDocument/2006/customXml" ds:itemID="{35FAE2BA-8F43-41E0-AE61-3BEE2263D28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1231</Words>
  <Application>Microsoft Office PowerPoint</Application>
  <PresentationFormat>Widescreen</PresentationFormat>
  <Paragraphs>226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avenir-lt-w01_35-light1475496</vt:lpstr>
      <vt:lpstr>Calibri</vt:lpstr>
      <vt:lpstr>Calibri Light</vt:lpstr>
      <vt:lpstr>Futura Medium</vt:lpstr>
      <vt:lpstr>Google Sans</vt:lpstr>
      <vt:lpstr>Merriweather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ALLAN 16001807</dc:creator>
  <cp:lastModifiedBy>Kate MacLennan</cp:lastModifiedBy>
  <cp:revision>169</cp:revision>
  <cp:lastPrinted>2020-11-30T16:45:35Z</cp:lastPrinted>
  <dcterms:created xsi:type="dcterms:W3CDTF">2020-09-15T11:58:38Z</dcterms:created>
  <dcterms:modified xsi:type="dcterms:W3CDTF">2020-12-04T10:26:05Z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0x010100B919EE29C4CA02418AF00594F4C4D796</vt:lpwstr>
  </property>
  <property fmtid="{D5CDD505-2E9C-101B-9397-08002B2CF9AE}" pid="3" name="Order">
    <vt:r8>23500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