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20"/>
  </p:notesMasterIdLst>
  <p:sldIdLst>
    <p:sldId id="2561" r:id="rId6"/>
    <p:sldId id="2562" r:id="rId7"/>
    <p:sldId id="2564" r:id="rId8"/>
    <p:sldId id="2580" r:id="rId9"/>
    <p:sldId id="2568" r:id="rId10"/>
    <p:sldId id="2570" r:id="rId11"/>
    <p:sldId id="2581" r:id="rId12"/>
    <p:sldId id="2572" r:id="rId13"/>
    <p:sldId id="2577" r:id="rId14"/>
    <p:sldId id="2578" r:id="rId15"/>
    <p:sldId id="2579" r:id="rId16"/>
    <p:sldId id="2574" r:id="rId17"/>
    <p:sldId id="2576" r:id="rId18"/>
    <p:sldId id="25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unity Link Worker Third Sector Fund Presentation" id="{2ED3B70D-C8F0-4FC4-B00B-6CDBF7144F60}">
          <p14:sldIdLst>
            <p14:sldId id="2561"/>
            <p14:sldId id="2562"/>
          </p14:sldIdLst>
        </p14:section>
        <p14:section name="Fund Overview" id="{BC1FD7DA-6C20-4C06-BD4B-841E1A7C284E}">
          <p14:sldIdLst>
            <p14:sldId id="2564"/>
            <p14:sldId id="2580"/>
            <p14:sldId id="2568"/>
          </p14:sldIdLst>
        </p14:section>
        <p14:section name="Application Process" id="{57BB6C95-9A51-4981-AEC0-3BCE64EB568D}">
          <p14:sldIdLst>
            <p14:sldId id="2570"/>
          </p14:sldIdLst>
        </p14:section>
        <p14:section name="Funding Criteria" id="{F62A9E26-8D72-44B5-8BD6-89E2CA8C8221}">
          <p14:sldIdLst>
            <p14:sldId id="2581"/>
            <p14:sldId id="2572"/>
            <p14:sldId id="2577"/>
            <p14:sldId id="2578"/>
            <p14:sldId id="2579"/>
          </p14:sldIdLst>
        </p14:section>
        <p14:section name="Grant Distribution" id="{D93EFAEF-ECB3-4664-B14F-45229B46E187}">
          <p14:sldIdLst>
            <p14:sldId id="2574"/>
            <p14:sldId id="2576"/>
          </p14:sldIdLst>
        </p14:section>
        <p14:section name="Conclusion" id="{2716CE30-7E34-4EA3-9DE7-FB542E51DA81}">
          <p14:sldIdLst>
            <p14:sldId id="25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85A7C-6DFE-47EB-A431-A1BA54BDCCF6}" v="484" dt="2025-04-15T15:50:43.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799" autoAdjust="0"/>
  </p:normalViewPr>
  <p:slideViewPr>
    <p:cSldViewPr snapToGrid="0">
      <p:cViewPr varScale="1">
        <p:scale>
          <a:sx n="89" d="100"/>
          <a:sy n="89" d="100"/>
        </p:scale>
        <p:origin x="1350" y="3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5BCE3-5D29-4C23-8CF5-836796A6052A}" type="doc">
      <dgm:prSet loTypeId="urn:microsoft.com/office/officeart/2024/3/layout/verticalVisualTextBlock1" loCatId="Picture" qsTypeId="urn:microsoft.com/office/officeart/2005/8/quickstyle/simple1" qsCatId="simple" csTypeId="urn:microsoft.com/office/officeart/2005/8/colors/colorful5" csCatId="colorful" phldr="1"/>
      <dgm:spPr/>
      <dgm:t>
        <a:bodyPr/>
        <a:lstStyle/>
        <a:p>
          <a:endParaRPr lang="en-GB"/>
        </a:p>
      </dgm:t>
    </dgm:pt>
    <dgm:pt modelId="{DB40EF42-6B55-4DAD-B2B2-87B114C75089}">
      <dgm:prSet/>
      <dgm:spPr/>
      <dgm:t>
        <a:bodyPr/>
        <a:lstStyle/>
        <a:p>
          <a:pPr>
            <a:lnSpc>
              <a:spcPct val="100000"/>
            </a:lnSpc>
            <a:defRPr b="1"/>
          </a:pPr>
          <a:r>
            <a:rPr lang="en-GB" noProof="0" dirty="0">
              <a:latin typeface="Aptos" panose="020B0004020202020204" pitchFamily="34" charset="0"/>
            </a:rPr>
            <a:t>Total Fund Amount</a:t>
          </a:r>
        </a:p>
      </dgm:t>
    </dgm:pt>
    <dgm:pt modelId="{1A61480A-503F-4C6D-8D69-E678B4C8B5A3}" type="parTrans" cxnId="{5035E6A9-B2E0-4574-9ADB-C9DD1FD5FDB7}">
      <dgm:prSet/>
      <dgm:spPr/>
      <dgm:t>
        <a:bodyPr/>
        <a:lstStyle/>
        <a:p>
          <a:endParaRPr lang="en-GB"/>
        </a:p>
      </dgm:t>
    </dgm:pt>
    <dgm:pt modelId="{522A9CFC-6BB0-4705-ADF8-06D702CD61BA}" type="sibTrans" cxnId="{5035E6A9-B2E0-4574-9ADB-C9DD1FD5FDB7}">
      <dgm:prSet/>
      <dgm:spPr/>
      <dgm:t>
        <a:bodyPr/>
        <a:lstStyle/>
        <a:p>
          <a:pPr>
            <a:lnSpc>
              <a:spcPct val="100000"/>
            </a:lnSpc>
            <a:defRPr b="1"/>
          </a:pPr>
          <a:endParaRPr lang="en-GB"/>
        </a:p>
      </dgm:t>
    </dgm:pt>
    <dgm:pt modelId="{02E0B922-2387-4A88-A10E-364FF33838F5}">
      <dgm:prSet/>
      <dgm:spPr/>
      <dgm:t>
        <a:bodyPr/>
        <a:lstStyle/>
        <a:p>
          <a:pPr>
            <a:lnSpc>
              <a:spcPct val="100000"/>
            </a:lnSpc>
          </a:pPr>
          <a:r>
            <a:rPr lang="en-GB" noProof="0" dirty="0">
              <a:latin typeface="Aptos" panose="020B0004020202020204" pitchFamily="34" charset="0"/>
            </a:rPr>
            <a:t>Courtesy of NHS Highland, HTSI has over £75,000 to support third sector organisations in Highland. This is intended for specific rural areas in Highland which had not been part of the social prescribing programme until last year.</a:t>
          </a:r>
        </a:p>
      </dgm:t>
    </dgm:pt>
    <dgm:pt modelId="{A32A9D4C-FB32-444D-B4D8-070DF95D519B}" type="parTrans" cxnId="{28CEC005-0D63-43CF-91B3-E11955FA3303}">
      <dgm:prSet/>
      <dgm:spPr/>
      <dgm:t>
        <a:bodyPr/>
        <a:lstStyle/>
        <a:p>
          <a:endParaRPr lang="en-GB"/>
        </a:p>
      </dgm:t>
    </dgm:pt>
    <dgm:pt modelId="{4BC31382-358E-46E2-8C74-85E6C00F37EF}" type="sibTrans" cxnId="{28CEC005-0D63-43CF-91B3-E11955FA3303}">
      <dgm:prSet/>
      <dgm:spPr/>
      <dgm:t>
        <a:bodyPr/>
        <a:lstStyle/>
        <a:p>
          <a:endParaRPr lang="en-GB"/>
        </a:p>
      </dgm:t>
    </dgm:pt>
    <dgm:pt modelId="{E6912DB1-2F44-4845-A4BA-4A1691889490}">
      <dgm:prSet/>
      <dgm:spPr/>
      <dgm:t>
        <a:bodyPr/>
        <a:lstStyle/>
        <a:p>
          <a:pPr>
            <a:lnSpc>
              <a:spcPct val="100000"/>
            </a:lnSpc>
            <a:defRPr b="1"/>
          </a:pPr>
          <a:r>
            <a:rPr lang="en-GB" noProof="0" dirty="0">
              <a:latin typeface="Aptos" panose="020B0004020202020204" pitchFamily="34" charset="0"/>
            </a:rPr>
            <a:t>Purpose of Grants</a:t>
          </a:r>
        </a:p>
      </dgm:t>
    </dgm:pt>
    <dgm:pt modelId="{2FBF4621-B980-4032-BA2E-14114BF8E138}" type="parTrans" cxnId="{5E761FDC-026F-4B04-94F1-CFF4B95B21E7}">
      <dgm:prSet/>
      <dgm:spPr/>
      <dgm:t>
        <a:bodyPr/>
        <a:lstStyle/>
        <a:p>
          <a:endParaRPr lang="en-GB"/>
        </a:p>
      </dgm:t>
    </dgm:pt>
    <dgm:pt modelId="{A19F5FE9-5DFA-48CD-94C9-EB65CBF17BDC}" type="sibTrans" cxnId="{5E761FDC-026F-4B04-94F1-CFF4B95B21E7}">
      <dgm:prSet/>
      <dgm:spPr/>
      <dgm:t>
        <a:bodyPr/>
        <a:lstStyle/>
        <a:p>
          <a:pPr>
            <a:lnSpc>
              <a:spcPct val="100000"/>
            </a:lnSpc>
            <a:defRPr b="1"/>
          </a:pPr>
          <a:endParaRPr lang="en-GB"/>
        </a:p>
      </dgm:t>
    </dgm:pt>
    <dgm:pt modelId="{D9AFF836-115C-4AEF-BEE0-A478D59FCC20}">
      <dgm:prSet/>
      <dgm:spPr/>
      <dgm:t>
        <a:bodyPr/>
        <a:lstStyle/>
        <a:p>
          <a:pPr>
            <a:lnSpc>
              <a:spcPct val="100000"/>
            </a:lnSpc>
          </a:pPr>
          <a:r>
            <a:rPr lang="en-GB" noProof="0" dirty="0">
              <a:latin typeface="Aptos" panose="020B0004020202020204" pitchFamily="34" charset="0"/>
            </a:rPr>
            <a:t>The funds will be allocated as one-off grants of &lt;£10,000 to help increase capacity in communities between 2025 and 2027. The aim is to improve access to support to facilitate social prescribing in your area, reducing health inequalities and addressing social issues.</a:t>
          </a:r>
        </a:p>
      </dgm:t>
    </dgm:pt>
    <dgm:pt modelId="{65E5A9D4-D100-49ED-8065-C45CEAD2EFB2}" type="parTrans" cxnId="{D2FAC17E-E183-4A05-8F91-DEFB583F9B83}">
      <dgm:prSet/>
      <dgm:spPr/>
      <dgm:t>
        <a:bodyPr/>
        <a:lstStyle/>
        <a:p>
          <a:endParaRPr lang="en-GB"/>
        </a:p>
      </dgm:t>
    </dgm:pt>
    <dgm:pt modelId="{A24F78BE-5A92-4E59-9B55-C5931162594D}" type="sibTrans" cxnId="{D2FAC17E-E183-4A05-8F91-DEFB583F9B83}">
      <dgm:prSet/>
      <dgm:spPr/>
      <dgm:t>
        <a:bodyPr/>
        <a:lstStyle/>
        <a:p>
          <a:endParaRPr lang="en-GB"/>
        </a:p>
      </dgm:t>
    </dgm:pt>
    <dgm:pt modelId="{78860AF0-AF16-47F4-ABA3-9648B37FEAF3}">
      <dgm:prSet/>
      <dgm:spPr/>
      <dgm:t>
        <a:bodyPr/>
        <a:lstStyle/>
        <a:p>
          <a:pPr>
            <a:lnSpc>
              <a:spcPct val="100000"/>
            </a:lnSpc>
            <a:defRPr b="1"/>
          </a:pPr>
          <a:r>
            <a:rPr lang="en-GB" noProof="0" dirty="0">
              <a:latin typeface="Aptos" panose="020B0004020202020204" pitchFamily="34" charset="0"/>
            </a:rPr>
            <a:t>Reporting and Results</a:t>
          </a:r>
        </a:p>
      </dgm:t>
    </dgm:pt>
    <dgm:pt modelId="{072FF7A0-1EB8-4270-8662-83975845FCD4}" type="parTrans" cxnId="{75B83C52-FA47-4874-ACC3-C9306C1F8884}">
      <dgm:prSet/>
      <dgm:spPr/>
      <dgm:t>
        <a:bodyPr/>
        <a:lstStyle/>
        <a:p>
          <a:endParaRPr lang="en-GB"/>
        </a:p>
      </dgm:t>
    </dgm:pt>
    <dgm:pt modelId="{814FBE0C-C390-4BAD-BD52-4E607BE951D0}" type="sibTrans" cxnId="{75B83C52-FA47-4874-ACC3-C9306C1F8884}">
      <dgm:prSet/>
      <dgm:spPr/>
      <dgm:t>
        <a:bodyPr/>
        <a:lstStyle/>
        <a:p>
          <a:endParaRPr lang="en-GB"/>
        </a:p>
      </dgm:t>
    </dgm:pt>
    <dgm:pt modelId="{8CD1DA15-2972-4DA6-8590-15CB8B32C157}">
      <dgm:prSet/>
      <dgm:spPr/>
      <dgm:t>
        <a:bodyPr/>
        <a:lstStyle/>
        <a:p>
          <a:pPr>
            <a:lnSpc>
              <a:spcPct val="100000"/>
            </a:lnSpc>
          </a:pPr>
          <a:r>
            <a:rPr lang="en-GB" noProof="0" dirty="0">
              <a:latin typeface="Aptos" panose="020B0004020202020204" pitchFamily="34" charset="0"/>
            </a:rPr>
            <a:t>Third sector organisations will report their outcomes to HTSI, including evidence of the difference made for individuals, and ensure organisations are supported to deliver services and evaluate impact.</a:t>
          </a:r>
        </a:p>
      </dgm:t>
    </dgm:pt>
    <dgm:pt modelId="{A35011A8-FD81-47CC-9895-CCE723E3F3B9}" type="parTrans" cxnId="{E37483C2-993F-4B08-8223-5DEFE5550617}">
      <dgm:prSet/>
      <dgm:spPr/>
      <dgm:t>
        <a:bodyPr/>
        <a:lstStyle/>
        <a:p>
          <a:endParaRPr lang="en-GB"/>
        </a:p>
      </dgm:t>
    </dgm:pt>
    <dgm:pt modelId="{34AD1E18-506B-4CED-8B34-2A03842994B0}" type="sibTrans" cxnId="{E37483C2-993F-4B08-8223-5DEFE5550617}">
      <dgm:prSet/>
      <dgm:spPr/>
      <dgm:t>
        <a:bodyPr/>
        <a:lstStyle/>
        <a:p>
          <a:endParaRPr lang="en-GB"/>
        </a:p>
      </dgm:t>
    </dgm:pt>
    <dgm:pt modelId="{5A511C5B-B138-43EC-AAA4-3DF29010841E}" type="pres">
      <dgm:prSet presAssocID="{FC45BCE3-5D29-4C23-8CF5-836796A6052A}" presName="Root" presStyleCnt="0">
        <dgm:presLayoutVars>
          <dgm:dir/>
          <dgm:resizeHandles val="exact"/>
        </dgm:presLayoutVars>
      </dgm:prSet>
      <dgm:spPr/>
    </dgm:pt>
    <dgm:pt modelId="{0C95CF49-F10F-4338-90ED-922E7D04FAB4}" type="pres">
      <dgm:prSet presAssocID="{DB40EF42-6B55-4DAD-B2B2-87B114C75089}" presName="Composite" presStyleCnt="0"/>
      <dgm:spPr/>
    </dgm:pt>
    <dgm:pt modelId="{4EE33738-2EF5-45BF-9379-C43A31C2DCFC}" type="pres">
      <dgm:prSet presAssocID="{DB40EF42-6B55-4DAD-B2B2-87B114C75089}" presName="Picture"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ed Packet with solid fill"/>
        </a:ext>
      </dgm:extLst>
    </dgm:pt>
    <dgm:pt modelId="{D816226F-0067-49EC-B6B8-831597A81BA2}" type="pres">
      <dgm:prSet presAssocID="{DB40EF42-6B55-4DAD-B2B2-87B114C75089}" presName="Subtitle" presStyleLbl="revTx" presStyleIdx="0" presStyleCnt="6" custLinFactNeighborY="26745">
        <dgm:presLayoutVars>
          <dgm:chMax val="0"/>
          <dgm:bulletEnabled/>
        </dgm:presLayoutVars>
      </dgm:prSet>
      <dgm:spPr/>
    </dgm:pt>
    <dgm:pt modelId="{C06AE16E-7454-4713-9A88-DA983BD62147}" type="pres">
      <dgm:prSet presAssocID="{DB40EF42-6B55-4DAD-B2B2-87B114C75089}" presName="Description" presStyleLbl="revTx" presStyleIdx="1" presStyleCnt="6" custScaleY="56162">
        <dgm:presLayoutVars>
          <dgm:bulletEnabled/>
        </dgm:presLayoutVars>
      </dgm:prSet>
      <dgm:spPr/>
    </dgm:pt>
    <dgm:pt modelId="{D5BC8ADC-4687-47E6-82BE-6E8E47EA0F66}" type="pres">
      <dgm:prSet presAssocID="{522A9CFC-6BB0-4705-ADF8-06D702CD61BA}" presName="sibTrans" presStyleLbl="sibTrans2D1" presStyleIdx="0" presStyleCnt="0"/>
      <dgm:spPr/>
    </dgm:pt>
    <dgm:pt modelId="{99961A15-0A4D-4E85-9148-EA9E3E4F95C4}" type="pres">
      <dgm:prSet presAssocID="{E6912DB1-2F44-4845-A4BA-4A1691889490}" presName="Composite" presStyleCnt="0"/>
      <dgm:spPr/>
    </dgm:pt>
    <dgm:pt modelId="{871AD10B-9285-4C93-94DE-5736A9D4CCD3}" type="pres">
      <dgm:prSet presAssocID="{E6912DB1-2F44-4845-A4BA-4A1691889490}" presName="Picture"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siness Growth with solid fill"/>
        </a:ext>
      </dgm:extLst>
    </dgm:pt>
    <dgm:pt modelId="{0CBFD53E-E462-4762-AD44-2FE767E26955}" type="pres">
      <dgm:prSet presAssocID="{E6912DB1-2F44-4845-A4BA-4A1691889490}" presName="Subtitle" presStyleLbl="revTx" presStyleIdx="2" presStyleCnt="6">
        <dgm:presLayoutVars>
          <dgm:chMax val="0"/>
          <dgm:bulletEnabled/>
        </dgm:presLayoutVars>
      </dgm:prSet>
      <dgm:spPr/>
    </dgm:pt>
    <dgm:pt modelId="{1A384536-F83C-44FE-9F9B-CFA64FD55698}" type="pres">
      <dgm:prSet presAssocID="{E6912DB1-2F44-4845-A4BA-4A1691889490}" presName="Description" presStyleLbl="revTx" presStyleIdx="3" presStyleCnt="6" custScaleY="66731">
        <dgm:presLayoutVars>
          <dgm:bulletEnabled/>
        </dgm:presLayoutVars>
      </dgm:prSet>
      <dgm:spPr/>
    </dgm:pt>
    <dgm:pt modelId="{237BDF74-BE66-4193-A0C3-9E97A739DE30}" type="pres">
      <dgm:prSet presAssocID="{A19F5FE9-5DFA-48CD-94C9-EB65CBF17BDC}" presName="sibTrans" presStyleLbl="sibTrans2D1" presStyleIdx="0" presStyleCnt="0"/>
      <dgm:spPr/>
    </dgm:pt>
    <dgm:pt modelId="{3F47CBCB-0961-4A7E-B5E5-13C87EFB17BB}" type="pres">
      <dgm:prSet presAssocID="{78860AF0-AF16-47F4-ABA3-9648B37FEAF3}" presName="Composite" presStyleCnt="0"/>
      <dgm:spPr/>
    </dgm:pt>
    <dgm:pt modelId="{45566D43-EFF7-45EB-857F-926F517DB8D6}" type="pres">
      <dgm:prSet presAssocID="{78860AF0-AF16-47F4-ABA3-9648B37FEAF3}" presName="Picture" presStyleLbl="node1" presStyleIdx="2" presStyleCnt="3" custLinFactNeighborX="-1276" custLinFactNeighborY="-1020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97848039-F3DE-4FC1-B010-BA00BA3BA7A9}" type="pres">
      <dgm:prSet presAssocID="{78860AF0-AF16-47F4-ABA3-9648B37FEAF3}" presName="Subtitle" presStyleLbl="revTx" presStyleIdx="4" presStyleCnt="6" custLinFactNeighborX="1817" custLinFactNeighborY="46360">
        <dgm:presLayoutVars>
          <dgm:chMax val="0"/>
          <dgm:bulletEnabled/>
        </dgm:presLayoutVars>
      </dgm:prSet>
      <dgm:spPr/>
    </dgm:pt>
    <dgm:pt modelId="{914B7F87-64D4-4C2A-ADC8-A13EA13B5EFF}" type="pres">
      <dgm:prSet presAssocID="{78860AF0-AF16-47F4-ABA3-9648B37FEAF3}" presName="Description" presStyleLbl="revTx" presStyleIdx="5" presStyleCnt="6" custScaleY="64741">
        <dgm:presLayoutVars>
          <dgm:bulletEnabled/>
        </dgm:presLayoutVars>
      </dgm:prSet>
      <dgm:spPr/>
    </dgm:pt>
  </dgm:ptLst>
  <dgm:cxnLst>
    <dgm:cxn modelId="{28CEC005-0D63-43CF-91B3-E11955FA3303}" srcId="{DB40EF42-6B55-4DAD-B2B2-87B114C75089}" destId="{02E0B922-2387-4A88-A10E-364FF33838F5}" srcOrd="0" destOrd="0" parTransId="{A32A9D4C-FB32-444D-B4D8-070DF95D519B}" sibTransId="{4BC31382-358E-46E2-8C74-85E6C00F37EF}"/>
    <dgm:cxn modelId="{0FB0A522-55EC-44B9-9B8D-50E835551581}" type="presOf" srcId="{A19F5FE9-5DFA-48CD-94C9-EB65CBF17BDC}" destId="{237BDF74-BE66-4193-A0C3-9E97A739DE30}" srcOrd="0" destOrd="0" presId="urn:microsoft.com/office/officeart/2024/3/layout/verticalVisualTextBlock1"/>
    <dgm:cxn modelId="{DB28B734-6B71-4DF9-A3FB-8B89D074BBB6}" type="presOf" srcId="{8CD1DA15-2972-4DA6-8590-15CB8B32C157}" destId="{914B7F87-64D4-4C2A-ADC8-A13EA13B5EFF}" srcOrd="0" destOrd="0" presId="urn:microsoft.com/office/officeart/2024/3/layout/verticalVisualTextBlock1"/>
    <dgm:cxn modelId="{56F49D37-454D-4940-BDC7-1C931F9288DD}" type="presOf" srcId="{DB40EF42-6B55-4DAD-B2B2-87B114C75089}" destId="{D816226F-0067-49EC-B6B8-831597A81BA2}" srcOrd="0" destOrd="0" presId="urn:microsoft.com/office/officeart/2024/3/layout/verticalVisualTextBlock1"/>
    <dgm:cxn modelId="{EFB6086C-3F36-443D-B6B8-2D91BBA7B18B}" type="presOf" srcId="{02E0B922-2387-4A88-A10E-364FF33838F5}" destId="{C06AE16E-7454-4713-9A88-DA983BD62147}" srcOrd="0" destOrd="0" presId="urn:microsoft.com/office/officeart/2024/3/layout/verticalVisualTextBlock1"/>
    <dgm:cxn modelId="{4C01FD4F-F62E-47A9-9AE7-A70C2CAA8D01}" type="presOf" srcId="{522A9CFC-6BB0-4705-ADF8-06D702CD61BA}" destId="{D5BC8ADC-4687-47E6-82BE-6E8E47EA0F66}" srcOrd="0" destOrd="0" presId="urn:microsoft.com/office/officeart/2024/3/layout/verticalVisualTextBlock1"/>
    <dgm:cxn modelId="{75B83C52-FA47-4874-ACC3-C9306C1F8884}" srcId="{FC45BCE3-5D29-4C23-8CF5-836796A6052A}" destId="{78860AF0-AF16-47F4-ABA3-9648B37FEAF3}" srcOrd="2" destOrd="0" parTransId="{072FF7A0-1EB8-4270-8662-83975845FCD4}" sibTransId="{814FBE0C-C390-4BAD-BD52-4E607BE951D0}"/>
    <dgm:cxn modelId="{D2FAC17E-E183-4A05-8F91-DEFB583F9B83}" srcId="{E6912DB1-2F44-4845-A4BA-4A1691889490}" destId="{D9AFF836-115C-4AEF-BEE0-A478D59FCC20}" srcOrd="0" destOrd="0" parTransId="{65E5A9D4-D100-49ED-8065-C45CEAD2EFB2}" sibTransId="{A24F78BE-5A92-4E59-9B55-C5931162594D}"/>
    <dgm:cxn modelId="{5F7E7184-BB0F-4DB5-9846-F3ACEF214AEB}" type="presOf" srcId="{D9AFF836-115C-4AEF-BEE0-A478D59FCC20}" destId="{1A384536-F83C-44FE-9F9B-CFA64FD55698}" srcOrd="0" destOrd="0" presId="urn:microsoft.com/office/officeart/2024/3/layout/verticalVisualTextBlock1"/>
    <dgm:cxn modelId="{A095E997-6451-44E8-904F-BC930BA33EAE}" type="presOf" srcId="{78860AF0-AF16-47F4-ABA3-9648B37FEAF3}" destId="{97848039-F3DE-4FC1-B010-BA00BA3BA7A9}" srcOrd="0" destOrd="0" presId="urn:microsoft.com/office/officeart/2024/3/layout/verticalVisualTextBlock1"/>
    <dgm:cxn modelId="{5035E6A9-B2E0-4574-9ADB-C9DD1FD5FDB7}" srcId="{FC45BCE3-5D29-4C23-8CF5-836796A6052A}" destId="{DB40EF42-6B55-4DAD-B2B2-87B114C75089}" srcOrd="0" destOrd="0" parTransId="{1A61480A-503F-4C6D-8D69-E678B4C8B5A3}" sibTransId="{522A9CFC-6BB0-4705-ADF8-06D702CD61BA}"/>
    <dgm:cxn modelId="{E37483C2-993F-4B08-8223-5DEFE5550617}" srcId="{78860AF0-AF16-47F4-ABA3-9648B37FEAF3}" destId="{8CD1DA15-2972-4DA6-8590-15CB8B32C157}" srcOrd="0" destOrd="0" parTransId="{A35011A8-FD81-47CC-9895-CCE723E3F3B9}" sibTransId="{34AD1E18-506B-4CED-8B34-2A03842994B0}"/>
    <dgm:cxn modelId="{5E761FDC-026F-4B04-94F1-CFF4B95B21E7}" srcId="{FC45BCE3-5D29-4C23-8CF5-836796A6052A}" destId="{E6912DB1-2F44-4845-A4BA-4A1691889490}" srcOrd="1" destOrd="0" parTransId="{2FBF4621-B980-4032-BA2E-14114BF8E138}" sibTransId="{A19F5FE9-5DFA-48CD-94C9-EB65CBF17BDC}"/>
    <dgm:cxn modelId="{76959BEB-6A95-46B7-BF82-0D16499F8612}" type="presOf" srcId="{FC45BCE3-5D29-4C23-8CF5-836796A6052A}" destId="{5A511C5B-B138-43EC-AAA4-3DF29010841E}" srcOrd="0" destOrd="0" presId="urn:microsoft.com/office/officeart/2024/3/layout/verticalVisualTextBlock1"/>
    <dgm:cxn modelId="{634B87F5-135B-4E2D-8E7E-9A88E8D173A4}" type="presOf" srcId="{E6912DB1-2F44-4845-A4BA-4A1691889490}" destId="{0CBFD53E-E462-4762-AD44-2FE767E26955}" srcOrd="0" destOrd="0" presId="urn:microsoft.com/office/officeart/2024/3/layout/verticalVisualTextBlock1"/>
    <dgm:cxn modelId="{1D48E0FC-CC3F-4E46-8EB0-B52BE6700C2B}" type="presParOf" srcId="{5A511C5B-B138-43EC-AAA4-3DF29010841E}" destId="{0C95CF49-F10F-4338-90ED-922E7D04FAB4}" srcOrd="0" destOrd="0" presId="urn:microsoft.com/office/officeart/2024/3/layout/verticalVisualTextBlock1"/>
    <dgm:cxn modelId="{7BCA4395-E1E7-4538-88BF-F256B691D4B0}" type="presParOf" srcId="{0C95CF49-F10F-4338-90ED-922E7D04FAB4}" destId="{4EE33738-2EF5-45BF-9379-C43A31C2DCFC}" srcOrd="0" destOrd="0" presId="urn:microsoft.com/office/officeart/2024/3/layout/verticalVisualTextBlock1"/>
    <dgm:cxn modelId="{ABA75AD3-4B29-46D1-922F-947CB2DA0B07}" type="presParOf" srcId="{0C95CF49-F10F-4338-90ED-922E7D04FAB4}" destId="{D816226F-0067-49EC-B6B8-831597A81BA2}" srcOrd="1" destOrd="0" presId="urn:microsoft.com/office/officeart/2024/3/layout/verticalVisualTextBlock1"/>
    <dgm:cxn modelId="{975BB175-E7E6-4FB3-B2C1-BFD29C58E87B}" type="presParOf" srcId="{0C95CF49-F10F-4338-90ED-922E7D04FAB4}" destId="{C06AE16E-7454-4713-9A88-DA983BD62147}" srcOrd="2" destOrd="0" presId="urn:microsoft.com/office/officeart/2024/3/layout/verticalVisualTextBlock1"/>
    <dgm:cxn modelId="{9612ABB1-9C29-444B-9CA9-BDA912EE46C1}" type="presParOf" srcId="{5A511C5B-B138-43EC-AAA4-3DF29010841E}" destId="{D5BC8ADC-4687-47E6-82BE-6E8E47EA0F66}" srcOrd="1" destOrd="0" presId="urn:microsoft.com/office/officeart/2024/3/layout/verticalVisualTextBlock1"/>
    <dgm:cxn modelId="{C3394709-6C83-4232-A87C-4CB78E67CF8D}" type="presParOf" srcId="{5A511C5B-B138-43EC-AAA4-3DF29010841E}" destId="{99961A15-0A4D-4E85-9148-EA9E3E4F95C4}" srcOrd="2" destOrd="0" presId="urn:microsoft.com/office/officeart/2024/3/layout/verticalVisualTextBlock1"/>
    <dgm:cxn modelId="{93BA2911-C375-47D5-93E5-89301BD07182}" type="presParOf" srcId="{99961A15-0A4D-4E85-9148-EA9E3E4F95C4}" destId="{871AD10B-9285-4C93-94DE-5736A9D4CCD3}" srcOrd="0" destOrd="0" presId="urn:microsoft.com/office/officeart/2024/3/layout/verticalVisualTextBlock1"/>
    <dgm:cxn modelId="{36E42197-1055-4A84-8ED1-B83BE0294161}" type="presParOf" srcId="{99961A15-0A4D-4E85-9148-EA9E3E4F95C4}" destId="{0CBFD53E-E462-4762-AD44-2FE767E26955}" srcOrd="1" destOrd="0" presId="urn:microsoft.com/office/officeart/2024/3/layout/verticalVisualTextBlock1"/>
    <dgm:cxn modelId="{9A132156-7DA5-4D86-943D-4A1520F8F779}" type="presParOf" srcId="{99961A15-0A4D-4E85-9148-EA9E3E4F95C4}" destId="{1A384536-F83C-44FE-9F9B-CFA64FD55698}" srcOrd="2" destOrd="0" presId="urn:microsoft.com/office/officeart/2024/3/layout/verticalVisualTextBlock1"/>
    <dgm:cxn modelId="{DD55D59F-08B3-49D3-97AA-7418DEB6FD01}" type="presParOf" srcId="{5A511C5B-B138-43EC-AAA4-3DF29010841E}" destId="{237BDF74-BE66-4193-A0C3-9E97A739DE30}" srcOrd="3" destOrd="0" presId="urn:microsoft.com/office/officeart/2024/3/layout/verticalVisualTextBlock1"/>
    <dgm:cxn modelId="{E72C69B6-8178-4846-91B5-24EBB2283818}" type="presParOf" srcId="{5A511C5B-B138-43EC-AAA4-3DF29010841E}" destId="{3F47CBCB-0961-4A7E-B5E5-13C87EFB17BB}" srcOrd="4" destOrd="0" presId="urn:microsoft.com/office/officeart/2024/3/layout/verticalVisualTextBlock1"/>
    <dgm:cxn modelId="{3A68E1A6-2E77-4507-8DC3-3A08DCE44763}" type="presParOf" srcId="{3F47CBCB-0961-4A7E-B5E5-13C87EFB17BB}" destId="{45566D43-EFF7-45EB-857F-926F517DB8D6}" srcOrd="0" destOrd="0" presId="urn:microsoft.com/office/officeart/2024/3/layout/verticalVisualTextBlock1"/>
    <dgm:cxn modelId="{2FEA56A0-9073-456F-B2C0-1D4046A7B860}" type="presParOf" srcId="{3F47CBCB-0961-4A7E-B5E5-13C87EFB17BB}" destId="{97848039-F3DE-4FC1-B010-BA00BA3BA7A9}" srcOrd="1" destOrd="0" presId="urn:microsoft.com/office/officeart/2024/3/layout/verticalVisualTextBlock1"/>
    <dgm:cxn modelId="{B019CE06-2F18-48D3-A921-222CD0B2DCA9}" type="presParOf" srcId="{3F47CBCB-0961-4A7E-B5E5-13C87EFB17BB}" destId="{914B7F87-64D4-4C2A-ADC8-A13EA13B5EF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B9BFA-FAE8-470B-B6A4-19586E91693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GB"/>
        </a:p>
      </dgm:t>
    </dgm:pt>
    <dgm:pt modelId="{128F6D2F-BC68-43F6-B8BC-CC8C5B3CB348}">
      <dgm:prSet/>
      <dgm:spPr/>
      <dgm:t>
        <a:bodyPr/>
        <a:lstStyle/>
        <a:p>
          <a:r>
            <a:rPr lang="en-GB" b="1" noProof="0" dirty="0">
              <a:latin typeface="Aptos" panose="020B0004020202020204" pitchFamily="34" charset="0"/>
            </a:rPr>
            <a:t>Evidence of Need</a:t>
          </a:r>
          <a:endParaRPr lang="en-GB" noProof="0" dirty="0">
            <a:latin typeface="Aptos" panose="020B0004020202020204" pitchFamily="34" charset="0"/>
          </a:endParaRPr>
        </a:p>
      </dgm:t>
    </dgm:pt>
    <dgm:pt modelId="{C9D3FF21-08A7-408A-A3AA-6AF9246FE47B}" type="parTrans" cxnId="{27C39995-A51D-4F1B-9B82-4941A3E0A847}">
      <dgm:prSet/>
      <dgm:spPr/>
      <dgm:t>
        <a:bodyPr/>
        <a:lstStyle/>
        <a:p>
          <a:endParaRPr lang="en-GB"/>
        </a:p>
      </dgm:t>
    </dgm:pt>
    <dgm:pt modelId="{E2296CCB-2B20-404C-96AB-E11603B3F404}" type="sibTrans" cxnId="{27C39995-A51D-4F1B-9B82-4941A3E0A847}">
      <dgm:prSet/>
      <dgm:spPr/>
      <dgm:t>
        <a:bodyPr/>
        <a:lstStyle/>
        <a:p>
          <a:endParaRPr lang="en-GB"/>
        </a:p>
      </dgm:t>
    </dgm:pt>
    <dgm:pt modelId="{C8CC7F38-2AFA-4064-B8EE-37DF50206140}">
      <dgm:prSet/>
      <dgm:spPr/>
      <dgm:t>
        <a:bodyPr/>
        <a:lstStyle/>
        <a:p>
          <a:r>
            <a:rPr lang="en-GB" noProof="0" dirty="0">
              <a:latin typeface="Aptos" panose="020B0004020202020204" pitchFamily="34" charset="0"/>
            </a:rPr>
            <a:t>Applicants must demonstrate a clear need within the community and provide evidence of community-led engagement/development.</a:t>
          </a:r>
        </a:p>
      </dgm:t>
    </dgm:pt>
    <dgm:pt modelId="{DB439BF4-5324-4AC2-A025-AAFE6FC9DD43}" type="parTrans" cxnId="{990627C4-1C3C-4C30-805F-CFA512076DD3}">
      <dgm:prSet/>
      <dgm:spPr/>
      <dgm:t>
        <a:bodyPr/>
        <a:lstStyle/>
        <a:p>
          <a:endParaRPr lang="en-GB"/>
        </a:p>
      </dgm:t>
    </dgm:pt>
    <dgm:pt modelId="{85A69DC5-4A32-45A4-910C-41D14920B0C4}" type="sibTrans" cxnId="{990627C4-1C3C-4C30-805F-CFA512076DD3}">
      <dgm:prSet/>
      <dgm:spPr/>
      <dgm:t>
        <a:bodyPr/>
        <a:lstStyle/>
        <a:p>
          <a:endParaRPr lang="en-GB"/>
        </a:p>
      </dgm:t>
    </dgm:pt>
    <dgm:pt modelId="{B3C6365C-17CA-4007-A75B-93B99C7F5CA4}">
      <dgm:prSet/>
      <dgm:spPr/>
      <dgm:t>
        <a:bodyPr/>
        <a:lstStyle/>
        <a:p>
          <a:r>
            <a:rPr lang="en-GB" b="1" noProof="0" dirty="0">
              <a:latin typeface="Aptos" panose="020B0004020202020204" pitchFamily="34" charset="0"/>
            </a:rPr>
            <a:t>Experience operating in Highland</a:t>
          </a:r>
          <a:endParaRPr lang="en-GB" noProof="0" dirty="0">
            <a:latin typeface="Aptos" panose="020B0004020202020204" pitchFamily="34" charset="0"/>
          </a:endParaRPr>
        </a:p>
      </dgm:t>
    </dgm:pt>
    <dgm:pt modelId="{9F74BEDB-B35D-42E9-A66F-359003F5341D}" type="parTrans" cxnId="{B588D553-C8D0-49CC-A3A2-2A170EFC6F49}">
      <dgm:prSet/>
      <dgm:spPr/>
      <dgm:t>
        <a:bodyPr/>
        <a:lstStyle/>
        <a:p>
          <a:endParaRPr lang="en-GB"/>
        </a:p>
      </dgm:t>
    </dgm:pt>
    <dgm:pt modelId="{070CA955-72FE-438C-9C79-B3BEECDC05B0}" type="sibTrans" cxnId="{B588D553-C8D0-49CC-A3A2-2A170EFC6F49}">
      <dgm:prSet/>
      <dgm:spPr/>
      <dgm:t>
        <a:bodyPr/>
        <a:lstStyle/>
        <a:p>
          <a:endParaRPr lang="en-GB"/>
        </a:p>
      </dgm:t>
    </dgm:pt>
    <dgm:pt modelId="{81A6B48A-5442-4B0E-A012-B858F8C98D55}">
      <dgm:prSet/>
      <dgm:spPr/>
      <dgm:t>
        <a:bodyPr/>
        <a:lstStyle/>
        <a:p>
          <a:r>
            <a:rPr lang="en-GB" noProof="0" dirty="0">
              <a:latin typeface="Aptos" panose="020B0004020202020204" pitchFamily="34" charset="0"/>
            </a:rPr>
            <a:t>Experience in operating services in Highland, particularly with vulnerable populations.</a:t>
          </a:r>
        </a:p>
      </dgm:t>
    </dgm:pt>
    <dgm:pt modelId="{DA7C23C7-2FA2-4136-B1CB-14D5B1A72406}" type="parTrans" cxnId="{4569E40B-4E29-4D8B-83F9-D1583478695F}">
      <dgm:prSet/>
      <dgm:spPr/>
      <dgm:t>
        <a:bodyPr/>
        <a:lstStyle/>
        <a:p>
          <a:endParaRPr lang="en-GB"/>
        </a:p>
      </dgm:t>
    </dgm:pt>
    <dgm:pt modelId="{3529F1BE-9B04-4A1F-80CC-B4A6AB2C22C5}" type="sibTrans" cxnId="{4569E40B-4E29-4D8B-83F9-D1583478695F}">
      <dgm:prSet/>
      <dgm:spPr/>
      <dgm:t>
        <a:bodyPr/>
        <a:lstStyle/>
        <a:p>
          <a:endParaRPr lang="en-GB"/>
        </a:p>
      </dgm:t>
    </dgm:pt>
    <dgm:pt modelId="{F049D8BC-E65D-4D4F-BCD4-4F562AB6BFB9}">
      <dgm:prSet/>
      <dgm:spPr/>
      <dgm:t>
        <a:bodyPr/>
        <a:lstStyle/>
        <a:p>
          <a:r>
            <a:rPr lang="en-GB" b="1" noProof="0" dirty="0">
              <a:latin typeface="Aptos" panose="020B0004020202020204" pitchFamily="34" charset="0"/>
            </a:rPr>
            <a:t>Alignment with Social Prescribing</a:t>
          </a:r>
          <a:endParaRPr lang="en-GB" noProof="0" dirty="0">
            <a:latin typeface="Aptos" panose="020B0004020202020204" pitchFamily="34" charset="0"/>
          </a:endParaRPr>
        </a:p>
      </dgm:t>
    </dgm:pt>
    <dgm:pt modelId="{F5541A38-482A-4455-B06D-2BDA8F196B90}" type="parTrans" cxnId="{842056AF-1656-44F5-8ACA-8078AD1BBE84}">
      <dgm:prSet/>
      <dgm:spPr/>
      <dgm:t>
        <a:bodyPr/>
        <a:lstStyle/>
        <a:p>
          <a:endParaRPr lang="en-GB"/>
        </a:p>
      </dgm:t>
    </dgm:pt>
    <dgm:pt modelId="{F6FC9621-382C-4C8D-A861-4197C1CDFCD1}" type="sibTrans" cxnId="{842056AF-1656-44F5-8ACA-8078AD1BBE84}">
      <dgm:prSet/>
      <dgm:spPr/>
      <dgm:t>
        <a:bodyPr/>
        <a:lstStyle/>
        <a:p>
          <a:endParaRPr lang="en-GB"/>
        </a:p>
      </dgm:t>
    </dgm:pt>
    <dgm:pt modelId="{B5CA3858-105D-4EFC-9EB0-AD96BB2E1EA6}">
      <dgm:prSet/>
      <dgm:spPr/>
      <dgm:t>
        <a:bodyPr/>
        <a:lstStyle/>
        <a:p>
          <a:r>
            <a:rPr lang="en-GB" noProof="0" dirty="0">
              <a:latin typeface="Aptos" panose="020B0004020202020204" pitchFamily="34" charset="0"/>
            </a:rPr>
            <a:t>Proposals must align with the aims and objectives of social prescribing to qualify for funding.</a:t>
          </a:r>
        </a:p>
      </dgm:t>
    </dgm:pt>
    <dgm:pt modelId="{12C1F9D7-B462-438D-A525-FA020EC124B3}" type="parTrans" cxnId="{BBEE66FF-9AD3-4E81-A464-DE7BC614966E}">
      <dgm:prSet/>
      <dgm:spPr/>
      <dgm:t>
        <a:bodyPr/>
        <a:lstStyle/>
        <a:p>
          <a:endParaRPr lang="en-GB"/>
        </a:p>
      </dgm:t>
    </dgm:pt>
    <dgm:pt modelId="{164F6D90-F353-45F6-AAAC-C8352441F216}" type="sibTrans" cxnId="{BBEE66FF-9AD3-4E81-A464-DE7BC614966E}">
      <dgm:prSet/>
      <dgm:spPr/>
      <dgm:t>
        <a:bodyPr/>
        <a:lstStyle/>
        <a:p>
          <a:endParaRPr lang="en-GB"/>
        </a:p>
      </dgm:t>
    </dgm:pt>
    <dgm:pt modelId="{1792313D-BC9F-4A81-9129-3C1F6457A2ED}">
      <dgm:prSet/>
      <dgm:spPr/>
      <dgm:t>
        <a:bodyPr/>
        <a:lstStyle/>
        <a:p>
          <a:r>
            <a:rPr lang="en-GB" b="1" noProof="0" dirty="0">
              <a:latin typeface="Aptos" panose="020B0004020202020204" pitchFamily="34" charset="0"/>
            </a:rPr>
            <a:t>Quality and Viability</a:t>
          </a:r>
          <a:endParaRPr lang="en-GB" noProof="0" dirty="0">
            <a:latin typeface="Aptos" panose="020B0004020202020204" pitchFamily="34" charset="0"/>
          </a:endParaRPr>
        </a:p>
      </dgm:t>
    </dgm:pt>
    <dgm:pt modelId="{E86E6396-80EF-475D-B286-E3822A7D3BF9}" type="parTrans" cxnId="{7F0543D9-D44F-480C-BB35-B920F2A74CE9}">
      <dgm:prSet/>
      <dgm:spPr/>
      <dgm:t>
        <a:bodyPr/>
        <a:lstStyle/>
        <a:p>
          <a:endParaRPr lang="en-GB"/>
        </a:p>
      </dgm:t>
    </dgm:pt>
    <dgm:pt modelId="{97CF62C2-E099-49D0-80B0-D71AF8DAFB58}" type="sibTrans" cxnId="{7F0543D9-D44F-480C-BB35-B920F2A74CE9}">
      <dgm:prSet/>
      <dgm:spPr/>
      <dgm:t>
        <a:bodyPr/>
        <a:lstStyle/>
        <a:p>
          <a:endParaRPr lang="en-GB"/>
        </a:p>
      </dgm:t>
    </dgm:pt>
    <dgm:pt modelId="{ECA5F08C-FBA5-4D04-BE4F-9E3458327F8C}">
      <dgm:prSet/>
      <dgm:spPr/>
      <dgm:t>
        <a:bodyPr/>
        <a:lstStyle/>
        <a:p>
          <a:r>
            <a:rPr lang="en-GB" noProof="0" dirty="0">
              <a:latin typeface="Aptos" panose="020B0004020202020204" pitchFamily="34" charset="0"/>
            </a:rPr>
            <a:t>Organisations must demonstrate quality, competency, and viability in their proposed services to be considered eligible.</a:t>
          </a:r>
        </a:p>
      </dgm:t>
    </dgm:pt>
    <dgm:pt modelId="{BAEAAC2E-F84C-4B18-B418-F6007D77A901}" type="parTrans" cxnId="{5C067450-A863-4E7F-A34E-02B6BFC2203D}">
      <dgm:prSet/>
      <dgm:spPr/>
      <dgm:t>
        <a:bodyPr/>
        <a:lstStyle/>
        <a:p>
          <a:endParaRPr lang="en-GB"/>
        </a:p>
      </dgm:t>
    </dgm:pt>
    <dgm:pt modelId="{6EB866C2-74B6-4427-BAA5-3C0A2D88D92F}" type="sibTrans" cxnId="{5C067450-A863-4E7F-A34E-02B6BFC2203D}">
      <dgm:prSet/>
      <dgm:spPr/>
      <dgm:t>
        <a:bodyPr/>
        <a:lstStyle/>
        <a:p>
          <a:endParaRPr lang="en-GB"/>
        </a:p>
      </dgm:t>
    </dgm:pt>
    <dgm:pt modelId="{FD682B51-F1ED-4F96-BC82-654886AD42FD}">
      <dgm:prSet/>
      <dgm:spPr/>
      <dgm:t>
        <a:bodyPr/>
        <a:lstStyle/>
        <a:p>
          <a:r>
            <a:rPr lang="en-GB" b="1" noProof="0" dirty="0">
              <a:latin typeface="Aptos" panose="020B0004020202020204" pitchFamily="34" charset="0"/>
            </a:rPr>
            <a:t>Capacity and Sustainability</a:t>
          </a:r>
          <a:endParaRPr lang="en-GB" noProof="0" dirty="0">
            <a:latin typeface="Aptos" panose="020B0004020202020204" pitchFamily="34" charset="0"/>
          </a:endParaRPr>
        </a:p>
      </dgm:t>
    </dgm:pt>
    <dgm:pt modelId="{6A72D883-D61A-4666-9A70-BC7CF749DE84}" type="parTrans" cxnId="{798DA39B-27F9-46CC-B36D-4F05960AA08D}">
      <dgm:prSet/>
      <dgm:spPr/>
      <dgm:t>
        <a:bodyPr/>
        <a:lstStyle/>
        <a:p>
          <a:endParaRPr lang="en-GB"/>
        </a:p>
      </dgm:t>
    </dgm:pt>
    <dgm:pt modelId="{49D49791-47CD-44BC-AFB4-3FB683595374}" type="sibTrans" cxnId="{798DA39B-27F9-46CC-B36D-4F05960AA08D}">
      <dgm:prSet/>
      <dgm:spPr/>
      <dgm:t>
        <a:bodyPr/>
        <a:lstStyle/>
        <a:p>
          <a:endParaRPr lang="en-GB"/>
        </a:p>
      </dgm:t>
    </dgm:pt>
    <dgm:pt modelId="{FA8FE0AA-57D5-4642-9000-BAE43302A725}">
      <dgm:prSet/>
      <dgm:spPr/>
      <dgm:t>
        <a:bodyPr/>
        <a:lstStyle/>
        <a:p>
          <a:r>
            <a:rPr lang="en-GB" noProof="0" dirty="0">
              <a:latin typeface="Aptos" panose="020B0004020202020204" pitchFamily="34" charset="0"/>
            </a:rPr>
            <a:t>The ability to expand existing services while considering long-term sustainability, is important for any organisations looking to enhance community support.</a:t>
          </a:r>
        </a:p>
      </dgm:t>
    </dgm:pt>
    <dgm:pt modelId="{14900AC6-95CC-40C6-B738-AA8DDDDEF878}" type="parTrans" cxnId="{01F2A9FC-31B0-4D8A-9049-086092436875}">
      <dgm:prSet/>
      <dgm:spPr/>
      <dgm:t>
        <a:bodyPr/>
        <a:lstStyle/>
        <a:p>
          <a:endParaRPr lang="en-GB"/>
        </a:p>
      </dgm:t>
    </dgm:pt>
    <dgm:pt modelId="{AE918245-996C-454A-8ECA-61438955A108}" type="sibTrans" cxnId="{01F2A9FC-31B0-4D8A-9049-086092436875}">
      <dgm:prSet/>
      <dgm:spPr/>
      <dgm:t>
        <a:bodyPr/>
        <a:lstStyle/>
        <a:p>
          <a:endParaRPr lang="en-GB"/>
        </a:p>
      </dgm:t>
    </dgm:pt>
    <dgm:pt modelId="{4BE35E96-96B1-4679-A88C-013F8B93622A}" type="pres">
      <dgm:prSet presAssocID="{45BB9BFA-FAE8-470B-B6A4-19586E916933}" presName="Name0" presStyleCnt="0">
        <dgm:presLayoutVars>
          <dgm:dir/>
          <dgm:animLvl val="lvl"/>
          <dgm:resizeHandles val="exact"/>
        </dgm:presLayoutVars>
      </dgm:prSet>
      <dgm:spPr/>
    </dgm:pt>
    <dgm:pt modelId="{7C131AE0-0F0B-4010-8E52-A61BCB85F33F}" type="pres">
      <dgm:prSet presAssocID="{128F6D2F-BC68-43F6-B8BC-CC8C5B3CB348}" presName="linNode" presStyleCnt="0"/>
      <dgm:spPr/>
    </dgm:pt>
    <dgm:pt modelId="{A843A285-B6E9-41C5-B1FF-810394833B48}" type="pres">
      <dgm:prSet presAssocID="{128F6D2F-BC68-43F6-B8BC-CC8C5B3CB348}" presName="parentText" presStyleLbl="node1" presStyleIdx="0" presStyleCnt="5">
        <dgm:presLayoutVars>
          <dgm:chMax val="1"/>
          <dgm:bulletEnabled val="1"/>
        </dgm:presLayoutVars>
      </dgm:prSet>
      <dgm:spPr/>
    </dgm:pt>
    <dgm:pt modelId="{F0D13831-843B-42CD-A137-2FF73C101EA3}" type="pres">
      <dgm:prSet presAssocID="{128F6D2F-BC68-43F6-B8BC-CC8C5B3CB348}" presName="descendantText" presStyleLbl="alignAccFollowNode1" presStyleIdx="0" presStyleCnt="5">
        <dgm:presLayoutVars>
          <dgm:bulletEnabled val="1"/>
        </dgm:presLayoutVars>
      </dgm:prSet>
      <dgm:spPr/>
    </dgm:pt>
    <dgm:pt modelId="{2C1A8AE7-D984-4CA8-B2BC-346B517CFE61}" type="pres">
      <dgm:prSet presAssocID="{E2296CCB-2B20-404C-96AB-E11603B3F404}" presName="sp" presStyleCnt="0"/>
      <dgm:spPr/>
    </dgm:pt>
    <dgm:pt modelId="{A58C8CB3-1156-4A4E-8774-655058EE9D4E}" type="pres">
      <dgm:prSet presAssocID="{B3C6365C-17CA-4007-A75B-93B99C7F5CA4}" presName="linNode" presStyleCnt="0"/>
      <dgm:spPr/>
    </dgm:pt>
    <dgm:pt modelId="{48757D08-7534-4A7C-8E8B-E55C7A46D78C}" type="pres">
      <dgm:prSet presAssocID="{B3C6365C-17CA-4007-A75B-93B99C7F5CA4}" presName="parentText" presStyleLbl="node1" presStyleIdx="1" presStyleCnt="5">
        <dgm:presLayoutVars>
          <dgm:chMax val="1"/>
          <dgm:bulletEnabled val="1"/>
        </dgm:presLayoutVars>
      </dgm:prSet>
      <dgm:spPr/>
    </dgm:pt>
    <dgm:pt modelId="{051D0535-B3AF-4CB6-BD7A-11D778FFF14E}" type="pres">
      <dgm:prSet presAssocID="{B3C6365C-17CA-4007-A75B-93B99C7F5CA4}" presName="descendantText" presStyleLbl="alignAccFollowNode1" presStyleIdx="1" presStyleCnt="5">
        <dgm:presLayoutVars>
          <dgm:bulletEnabled val="1"/>
        </dgm:presLayoutVars>
      </dgm:prSet>
      <dgm:spPr/>
    </dgm:pt>
    <dgm:pt modelId="{EBD72F92-CCF4-423F-8B3D-D76FE997F4AC}" type="pres">
      <dgm:prSet presAssocID="{070CA955-72FE-438C-9C79-B3BEECDC05B0}" presName="sp" presStyleCnt="0"/>
      <dgm:spPr/>
    </dgm:pt>
    <dgm:pt modelId="{64DAF406-6024-40E7-8C3D-A23DA9ACD2DC}" type="pres">
      <dgm:prSet presAssocID="{F049D8BC-E65D-4D4F-BCD4-4F562AB6BFB9}" presName="linNode" presStyleCnt="0"/>
      <dgm:spPr/>
    </dgm:pt>
    <dgm:pt modelId="{4AEB4510-D2E0-4438-BF31-D6BB546AB9ED}" type="pres">
      <dgm:prSet presAssocID="{F049D8BC-E65D-4D4F-BCD4-4F562AB6BFB9}" presName="parentText" presStyleLbl="node1" presStyleIdx="2" presStyleCnt="5">
        <dgm:presLayoutVars>
          <dgm:chMax val="1"/>
          <dgm:bulletEnabled val="1"/>
        </dgm:presLayoutVars>
      </dgm:prSet>
      <dgm:spPr/>
    </dgm:pt>
    <dgm:pt modelId="{C85488AA-A1FE-4DA2-BDFF-B6648BA7973A}" type="pres">
      <dgm:prSet presAssocID="{F049D8BC-E65D-4D4F-BCD4-4F562AB6BFB9}" presName="descendantText" presStyleLbl="alignAccFollowNode1" presStyleIdx="2" presStyleCnt="5">
        <dgm:presLayoutVars>
          <dgm:bulletEnabled val="1"/>
        </dgm:presLayoutVars>
      </dgm:prSet>
      <dgm:spPr/>
    </dgm:pt>
    <dgm:pt modelId="{3F2918CE-A43E-4F93-92D5-7E68A848D4BB}" type="pres">
      <dgm:prSet presAssocID="{F6FC9621-382C-4C8D-A861-4197C1CDFCD1}" presName="sp" presStyleCnt="0"/>
      <dgm:spPr/>
    </dgm:pt>
    <dgm:pt modelId="{789DD125-E644-429E-A542-7001EF1A4006}" type="pres">
      <dgm:prSet presAssocID="{1792313D-BC9F-4A81-9129-3C1F6457A2ED}" presName="linNode" presStyleCnt="0"/>
      <dgm:spPr/>
    </dgm:pt>
    <dgm:pt modelId="{000C253F-4B02-4C73-B07E-491E3FA1F037}" type="pres">
      <dgm:prSet presAssocID="{1792313D-BC9F-4A81-9129-3C1F6457A2ED}" presName="parentText" presStyleLbl="node1" presStyleIdx="3" presStyleCnt="5">
        <dgm:presLayoutVars>
          <dgm:chMax val="1"/>
          <dgm:bulletEnabled val="1"/>
        </dgm:presLayoutVars>
      </dgm:prSet>
      <dgm:spPr/>
    </dgm:pt>
    <dgm:pt modelId="{1324C11B-0B9F-46BF-ACB2-85184A4D93CF}" type="pres">
      <dgm:prSet presAssocID="{1792313D-BC9F-4A81-9129-3C1F6457A2ED}" presName="descendantText" presStyleLbl="alignAccFollowNode1" presStyleIdx="3" presStyleCnt="5">
        <dgm:presLayoutVars>
          <dgm:bulletEnabled val="1"/>
        </dgm:presLayoutVars>
      </dgm:prSet>
      <dgm:spPr/>
    </dgm:pt>
    <dgm:pt modelId="{23CF17B7-7429-4AF7-AA7C-2679A4FA7C96}" type="pres">
      <dgm:prSet presAssocID="{97CF62C2-E099-49D0-80B0-D71AF8DAFB58}" presName="sp" presStyleCnt="0"/>
      <dgm:spPr/>
    </dgm:pt>
    <dgm:pt modelId="{5E3E3AF9-B930-4C4F-88CB-807D2DC0D901}" type="pres">
      <dgm:prSet presAssocID="{FD682B51-F1ED-4F96-BC82-654886AD42FD}" presName="linNode" presStyleCnt="0"/>
      <dgm:spPr/>
    </dgm:pt>
    <dgm:pt modelId="{0F73E003-4ADA-44D7-A88A-3A49C51B5FF8}" type="pres">
      <dgm:prSet presAssocID="{FD682B51-F1ED-4F96-BC82-654886AD42FD}" presName="parentText" presStyleLbl="node1" presStyleIdx="4" presStyleCnt="5">
        <dgm:presLayoutVars>
          <dgm:chMax val="1"/>
          <dgm:bulletEnabled val="1"/>
        </dgm:presLayoutVars>
      </dgm:prSet>
      <dgm:spPr/>
    </dgm:pt>
    <dgm:pt modelId="{3DC1F024-CFB3-4EE6-8EA4-B00B9875D8D9}" type="pres">
      <dgm:prSet presAssocID="{FD682B51-F1ED-4F96-BC82-654886AD42FD}" presName="descendantText" presStyleLbl="alignAccFollowNode1" presStyleIdx="4" presStyleCnt="5">
        <dgm:presLayoutVars>
          <dgm:bulletEnabled val="1"/>
        </dgm:presLayoutVars>
      </dgm:prSet>
      <dgm:spPr/>
    </dgm:pt>
  </dgm:ptLst>
  <dgm:cxnLst>
    <dgm:cxn modelId="{BC935F03-A6F2-4006-9530-A2230644615C}" type="presOf" srcId="{FD682B51-F1ED-4F96-BC82-654886AD42FD}" destId="{0F73E003-4ADA-44D7-A88A-3A49C51B5FF8}" srcOrd="0" destOrd="0" presId="urn:microsoft.com/office/officeart/2005/8/layout/vList5"/>
    <dgm:cxn modelId="{4569E40B-4E29-4D8B-83F9-D1583478695F}" srcId="{B3C6365C-17CA-4007-A75B-93B99C7F5CA4}" destId="{81A6B48A-5442-4B0E-A012-B858F8C98D55}" srcOrd="0" destOrd="0" parTransId="{DA7C23C7-2FA2-4136-B1CB-14D5B1A72406}" sibTransId="{3529F1BE-9B04-4A1F-80CC-B4A6AB2C22C5}"/>
    <dgm:cxn modelId="{BD68D72C-0A81-4341-AA2B-2250CDFB9166}" type="presOf" srcId="{128F6D2F-BC68-43F6-B8BC-CC8C5B3CB348}" destId="{A843A285-B6E9-41C5-B1FF-810394833B48}" srcOrd="0" destOrd="0" presId="urn:microsoft.com/office/officeart/2005/8/layout/vList5"/>
    <dgm:cxn modelId="{E98D753A-6E8D-45C2-8078-532EFD76579C}" type="presOf" srcId="{B5CA3858-105D-4EFC-9EB0-AD96BB2E1EA6}" destId="{C85488AA-A1FE-4DA2-BDFF-B6648BA7973A}" srcOrd="0" destOrd="0" presId="urn:microsoft.com/office/officeart/2005/8/layout/vList5"/>
    <dgm:cxn modelId="{5C067450-A863-4E7F-A34E-02B6BFC2203D}" srcId="{1792313D-BC9F-4A81-9129-3C1F6457A2ED}" destId="{ECA5F08C-FBA5-4D04-BE4F-9E3458327F8C}" srcOrd="0" destOrd="0" parTransId="{BAEAAC2E-F84C-4B18-B418-F6007D77A901}" sibTransId="{6EB866C2-74B6-4427-BAA5-3C0A2D88D92F}"/>
    <dgm:cxn modelId="{B588D553-C8D0-49CC-A3A2-2A170EFC6F49}" srcId="{45BB9BFA-FAE8-470B-B6A4-19586E916933}" destId="{B3C6365C-17CA-4007-A75B-93B99C7F5CA4}" srcOrd="1" destOrd="0" parTransId="{9F74BEDB-B35D-42E9-A66F-359003F5341D}" sibTransId="{070CA955-72FE-438C-9C79-B3BEECDC05B0}"/>
    <dgm:cxn modelId="{85E57B56-ED5A-4D72-8BEA-CDA06935D4C4}" type="presOf" srcId="{F049D8BC-E65D-4D4F-BCD4-4F562AB6BFB9}" destId="{4AEB4510-D2E0-4438-BF31-D6BB546AB9ED}" srcOrd="0" destOrd="0" presId="urn:microsoft.com/office/officeart/2005/8/layout/vList5"/>
    <dgm:cxn modelId="{27C39995-A51D-4F1B-9B82-4941A3E0A847}" srcId="{45BB9BFA-FAE8-470B-B6A4-19586E916933}" destId="{128F6D2F-BC68-43F6-B8BC-CC8C5B3CB348}" srcOrd="0" destOrd="0" parTransId="{C9D3FF21-08A7-408A-A3AA-6AF9246FE47B}" sibTransId="{E2296CCB-2B20-404C-96AB-E11603B3F404}"/>
    <dgm:cxn modelId="{798DA39B-27F9-46CC-B36D-4F05960AA08D}" srcId="{45BB9BFA-FAE8-470B-B6A4-19586E916933}" destId="{FD682B51-F1ED-4F96-BC82-654886AD42FD}" srcOrd="4" destOrd="0" parTransId="{6A72D883-D61A-4666-9A70-BC7CF749DE84}" sibTransId="{49D49791-47CD-44BC-AFB4-3FB683595374}"/>
    <dgm:cxn modelId="{842056AF-1656-44F5-8ACA-8078AD1BBE84}" srcId="{45BB9BFA-FAE8-470B-B6A4-19586E916933}" destId="{F049D8BC-E65D-4D4F-BCD4-4F562AB6BFB9}" srcOrd="2" destOrd="0" parTransId="{F5541A38-482A-4455-B06D-2BDA8F196B90}" sibTransId="{F6FC9621-382C-4C8D-A861-4197C1CDFCD1}"/>
    <dgm:cxn modelId="{BDF909B7-6E04-4B01-90B8-07EE9CFEBC10}" type="presOf" srcId="{B3C6365C-17CA-4007-A75B-93B99C7F5CA4}" destId="{48757D08-7534-4A7C-8E8B-E55C7A46D78C}" srcOrd="0" destOrd="0" presId="urn:microsoft.com/office/officeart/2005/8/layout/vList5"/>
    <dgm:cxn modelId="{990627C4-1C3C-4C30-805F-CFA512076DD3}" srcId="{128F6D2F-BC68-43F6-B8BC-CC8C5B3CB348}" destId="{C8CC7F38-2AFA-4064-B8EE-37DF50206140}" srcOrd="0" destOrd="0" parTransId="{DB439BF4-5324-4AC2-A025-AAFE6FC9DD43}" sibTransId="{85A69DC5-4A32-45A4-910C-41D14920B0C4}"/>
    <dgm:cxn modelId="{D0BC83D1-FCA9-4E56-8198-AD262AE16DEB}" type="presOf" srcId="{81A6B48A-5442-4B0E-A012-B858F8C98D55}" destId="{051D0535-B3AF-4CB6-BD7A-11D778FFF14E}" srcOrd="0" destOrd="0" presId="urn:microsoft.com/office/officeart/2005/8/layout/vList5"/>
    <dgm:cxn modelId="{6AE262D4-0F17-4207-A9BB-B1E2ACF092CE}" type="presOf" srcId="{ECA5F08C-FBA5-4D04-BE4F-9E3458327F8C}" destId="{1324C11B-0B9F-46BF-ACB2-85184A4D93CF}" srcOrd="0" destOrd="0" presId="urn:microsoft.com/office/officeart/2005/8/layout/vList5"/>
    <dgm:cxn modelId="{7F0543D9-D44F-480C-BB35-B920F2A74CE9}" srcId="{45BB9BFA-FAE8-470B-B6A4-19586E916933}" destId="{1792313D-BC9F-4A81-9129-3C1F6457A2ED}" srcOrd="3" destOrd="0" parTransId="{E86E6396-80EF-475D-B286-E3822A7D3BF9}" sibTransId="{97CF62C2-E099-49D0-80B0-D71AF8DAFB58}"/>
    <dgm:cxn modelId="{540331DA-3687-4D57-A6A9-2AE4F0C2FDD1}" type="presOf" srcId="{C8CC7F38-2AFA-4064-B8EE-37DF50206140}" destId="{F0D13831-843B-42CD-A137-2FF73C101EA3}" srcOrd="0" destOrd="0" presId="urn:microsoft.com/office/officeart/2005/8/layout/vList5"/>
    <dgm:cxn modelId="{B826C5EB-4826-454B-A54B-2E15136FA12E}" type="presOf" srcId="{1792313D-BC9F-4A81-9129-3C1F6457A2ED}" destId="{000C253F-4B02-4C73-B07E-491E3FA1F037}" srcOrd="0" destOrd="0" presId="urn:microsoft.com/office/officeart/2005/8/layout/vList5"/>
    <dgm:cxn modelId="{9B3FB9F2-951E-4883-A9A9-42FE5EDF4455}" type="presOf" srcId="{45BB9BFA-FAE8-470B-B6A4-19586E916933}" destId="{4BE35E96-96B1-4679-A88C-013F8B93622A}" srcOrd="0" destOrd="0" presId="urn:microsoft.com/office/officeart/2005/8/layout/vList5"/>
    <dgm:cxn modelId="{47D2C8F9-4A28-43C7-916E-EB0256BACE56}" type="presOf" srcId="{FA8FE0AA-57D5-4642-9000-BAE43302A725}" destId="{3DC1F024-CFB3-4EE6-8EA4-B00B9875D8D9}" srcOrd="0" destOrd="0" presId="urn:microsoft.com/office/officeart/2005/8/layout/vList5"/>
    <dgm:cxn modelId="{01F2A9FC-31B0-4D8A-9049-086092436875}" srcId="{FD682B51-F1ED-4F96-BC82-654886AD42FD}" destId="{FA8FE0AA-57D5-4642-9000-BAE43302A725}" srcOrd="0" destOrd="0" parTransId="{14900AC6-95CC-40C6-B738-AA8DDDDEF878}" sibTransId="{AE918245-996C-454A-8ECA-61438955A108}"/>
    <dgm:cxn modelId="{BBEE66FF-9AD3-4E81-A464-DE7BC614966E}" srcId="{F049D8BC-E65D-4D4F-BCD4-4F562AB6BFB9}" destId="{B5CA3858-105D-4EFC-9EB0-AD96BB2E1EA6}" srcOrd="0" destOrd="0" parTransId="{12C1F9D7-B462-438D-A525-FA020EC124B3}" sibTransId="{164F6D90-F353-45F6-AAAC-C8352441F216}"/>
    <dgm:cxn modelId="{FAFAB8AB-D213-48BA-B18E-10E45CA4F81C}" type="presParOf" srcId="{4BE35E96-96B1-4679-A88C-013F8B93622A}" destId="{7C131AE0-0F0B-4010-8E52-A61BCB85F33F}" srcOrd="0" destOrd="0" presId="urn:microsoft.com/office/officeart/2005/8/layout/vList5"/>
    <dgm:cxn modelId="{ABF8B39C-CC17-4B0C-BFC7-0B8D1606222F}" type="presParOf" srcId="{7C131AE0-0F0B-4010-8E52-A61BCB85F33F}" destId="{A843A285-B6E9-41C5-B1FF-810394833B48}" srcOrd="0" destOrd="0" presId="urn:microsoft.com/office/officeart/2005/8/layout/vList5"/>
    <dgm:cxn modelId="{F44C2818-B97C-48C2-A08D-E3269B7C687D}" type="presParOf" srcId="{7C131AE0-0F0B-4010-8E52-A61BCB85F33F}" destId="{F0D13831-843B-42CD-A137-2FF73C101EA3}" srcOrd="1" destOrd="0" presId="urn:microsoft.com/office/officeart/2005/8/layout/vList5"/>
    <dgm:cxn modelId="{2FCD8C94-E2A5-4C85-B709-88A6A37136B2}" type="presParOf" srcId="{4BE35E96-96B1-4679-A88C-013F8B93622A}" destId="{2C1A8AE7-D984-4CA8-B2BC-346B517CFE61}" srcOrd="1" destOrd="0" presId="urn:microsoft.com/office/officeart/2005/8/layout/vList5"/>
    <dgm:cxn modelId="{C230F5D8-3801-4B5D-A2B9-5E7E2C1B14F8}" type="presParOf" srcId="{4BE35E96-96B1-4679-A88C-013F8B93622A}" destId="{A58C8CB3-1156-4A4E-8774-655058EE9D4E}" srcOrd="2" destOrd="0" presId="urn:microsoft.com/office/officeart/2005/8/layout/vList5"/>
    <dgm:cxn modelId="{9AFF6249-0517-432A-9CE0-DFE99A9B86BF}" type="presParOf" srcId="{A58C8CB3-1156-4A4E-8774-655058EE9D4E}" destId="{48757D08-7534-4A7C-8E8B-E55C7A46D78C}" srcOrd="0" destOrd="0" presId="urn:microsoft.com/office/officeart/2005/8/layout/vList5"/>
    <dgm:cxn modelId="{6E2DE397-6C7E-4AE7-8A7C-37E1852C0C71}" type="presParOf" srcId="{A58C8CB3-1156-4A4E-8774-655058EE9D4E}" destId="{051D0535-B3AF-4CB6-BD7A-11D778FFF14E}" srcOrd="1" destOrd="0" presId="urn:microsoft.com/office/officeart/2005/8/layout/vList5"/>
    <dgm:cxn modelId="{C9B0D61F-A486-4101-B3B0-B900027CACD8}" type="presParOf" srcId="{4BE35E96-96B1-4679-A88C-013F8B93622A}" destId="{EBD72F92-CCF4-423F-8B3D-D76FE997F4AC}" srcOrd="3" destOrd="0" presId="urn:microsoft.com/office/officeart/2005/8/layout/vList5"/>
    <dgm:cxn modelId="{48A56CF8-44FD-4D66-8B3B-20B34F41DF26}" type="presParOf" srcId="{4BE35E96-96B1-4679-A88C-013F8B93622A}" destId="{64DAF406-6024-40E7-8C3D-A23DA9ACD2DC}" srcOrd="4" destOrd="0" presId="urn:microsoft.com/office/officeart/2005/8/layout/vList5"/>
    <dgm:cxn modelId="{0A117F7D-7760-4C88-930C-E4A99B64E2E7}" type="presParOf" srcId="{64DAF406-6024-40E7-8C3D-A23DA9ACD2DC}" destId="{4AEB4510-D2E0-4438-BF31-D6BB546AB9ED}" srcOrd="0" destOrd="0" presId="urn:microsoft.com/office/officeart/2005/8/layout/vList5"/>
    <dgm:cxn modelId="{3837AA63-6DE4-44AE-922E-7B520B03E39C}" type="presParOf" srcId="{64DAF406-6024-40E7-8C3D-A23DA9ACD2DC}" destId="{C85488AA-A1FE-4DA2-BDFF-B6648BA7973A}" srcOrd="1" destOrd="0" presId="urn:microsoft.com/office/officeart/2005/8/layout/vList5"/>
    <dgm:cxn modelId="{95045322-C84F-4B51-AD28-CBD9473839B3}" type="presParOf" srcId="{4BE35E96-96B1-4679-A88C-013F8B93622A}" destId="{3F2918CE-A43E-4F93-92D5-7E68A848D4BB}" srcOrd="5" destOrd="0" presId="urn:microsoft.com/office/officeart/2005/8/layout/vList5"/>
    <dgm:cxn modelId="{D6B9C27B-6C69-4183-B384-F61128632CAB}" type="presParOf" srcId="{4BE35E96-96B1-4679-A88C-013F8B93622A}" destId="{789DD125-E644-429E-A542-7001EF1A4006}" srcOrd="6" destOrd="0" presId="urn:microsoft.com/office/officeart/2005/8/layout/vList5"/>
    <dgm:cxn modelId="{E91727D1-352D-43D6-B71D-A7EBAE390CE1}" type="presParOf" srcId="{789DD125-E644-429E-A542-7001EF1A4006}" destId="{000C253F-4B02-4C73-B07E-491E3FA1F037}" srcOrd="0" destOrd="0" presId="urn:microsoft.com/office/officeart/2005/8/layout/vList5"/>
    <dgm:cxn modelId="{AADC067C-BE61-436E-B88A-5700F1B9ADC9}" type="presParOf" srcId="{789DD125-E644-429E-A542-7001EF1A4006}" destId="{1324C11B-0B9F-46BF-ACB2-85184A4D93CF}" srcOrd="1" destOrd="0" presId="urn:microsoft.com/office/officeart/2005/8/layout/vList5"/>
    <dgm:cxn modelId="{AD27FCE9-E911-4C12-9CE2-EC3CD7E953E6}" type="presParOf" srcId="{4BE35E96-96B1-4679-A88C-013F8B93622A}" destId="{23CF17B7-7429-4AF7-AA7C-2679A4FA7C96}" srcOrd="7" destOrd="0" presId="urn:microsoft.com/office/officeart/2005/8/layout/vList5"/>
    <dgm:cxn modelId="{D9355706-60B4-4206-AB31-42226FD5E481}" type="presParOf" srcId="{4BE35E96-96B1-4679-A88C-013F8B93622A}" destId="{5E3E3AF9-B930-4C4F-88CB-807D2DC0D901}" srcOrd="8" destOrd="0" presId="urn:microsoft.com/office/officeart/2005/8/layout/vList5"/>
    <dgm:cxn modelId="{6DEB2A8F-1C8D-413B-8676-1C62E5423CFF}" type="presParOf" srcId="{5E3E3AF9-B930-4C4F-88CB-807D2DC0D901}" destId="{0F73E003-4ADA-44D7-A88A-3A49C51B5FF8}" srcOrd="0" destOrd="0" presId="urn:microsoft.com/office/officeart/2005/8/layout/vList5"/>
    <dgm:cxn modelId="{809E3685-D897-424B-8608-E5AF8355A8CA}" type="presParOf" srcId="{5E3E3AF9-B930-4C4F-88CB-807D2DC0D901}" destId="{3DC1F024-CFB3-4EE6-8EA4-B00B9875D8D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510079-D526-4758-AB34-D47CA4E50049}" type="doc">
      <dgm:prSet loTypeId="urn:microsoft.com/office/officeart/2005/8/layout/vList5" loCatId="list" qsTypeId="urn:microsoft.com/office/officeart/2005/8/quickstyle/simple1" qsCatId="simple" csTypeId="urn:microsoft.com/office/officeart/2005/8/colors/colorful4" csCatId="colorful"/>
      <dgm:spPr/>
      <dgm:t>
        <a:bodyPr/>
        <a:lstStyle/>
        <a:p>
          <a:endParaRPr lang="en-GB"/>
        </a:p>
      </dgm:t>
    </dgm:pt>
    <dgm:pt modelId="{859D53A2-E983-4472-A113-B23D5129EED9}">
      <dgm:prSet/>
      <dgm:spPr/>
      <dgm:t>
        <a:bodyPr/>
        <a:lstStyle/>
        <a:p>
          <a:r>
            <a:rPr lang="en-GB" noProof="0" dirty="0">
              <a:latin typeface="Aptos" panose="020B0004020202020204" pitchFamily="34" charset="0"/>
            </a:rPr>
            <a:t>Evaluation is about measuring the difference your project makes:</a:t>
          </a:r>
        </a:p>
      </dgm:t>
    </dgm:pt>
    <dgm:pt modelId="{8A384F80-086F-4194-AA86-F3E2DFDC3E9C}" type="parTrans" cxnId="{1AB5E1C3-322B-45AF-868B-A9EC2B283EB8}">
      <dgm:prSet/>
      <dgm:spPr/>
      <dgm:t>
        <a:bodyPr/>
        <a:lstStyle/>
        <a:p>
          <a:endParaRPr lang="en-GB"/>
        </a:p>
      </dgm:t>
    </dgm:pt>
    <dgm:pt modelId="{1A5804BB-D047-4BA6-92E6-A8EF3C4BC56B}" type="sibTrans" cxnId="{1AB5E1C3-322B-45AF-868B-A9EC2B283EB8}">
      <dgm:prSet/>
      <dgm:spPr/>
      <dgm:t>
        <a:bodyPr/>
        <a:lstStyle/>
        <a:p>
          <a:endParaRPr lang="en-GB"/>
        </a:p>
      </dgm:t>
    </dgm:pt>
    <dgm:pt modelId="{F0E8B576-7580-476C-8351-1E720ADBD48B}">
      <dgm:prSet/>
      <dgm:spPr/>
      <dgm:t>
        <a:bodyPr/>
        <a:lstStyle/>
        <a:p>
          <a:r>
            <a:rPr lang="en-GB" noProof="0" dirty="0">
              <a:latin typeface="Aptos" panose="020B0004020202020204" pitchFamily="34" charset="0"/>
            </a:rPr>
            <a:t>To measure change, you need a baseline and a conclusion as a minimum</a:t>
          </a:r>
        </a:p>
      </dgm:t>
    </dgm:pt>
    <dgm:pt modelId="{AFF2C953-3122-4C65-82B5-306C50478CE6}" type="parTrans" cxnId="{EEEC52AF-A2BE-4601-9A12-2CF975B0FEE4}">
      <dgm:prSet/>
      <dgm:spPr/>
      <dgm:t>
        <a:bodyPr/>
        <a:lstStyle/>
        <a:p>
          <a:endParaRPr lang="en-GB"/>
        </a:p>
      </dgm:t>
    </dgm:pt>
    <dgm:pt modelId="{711791CF-3C7E-4B8C-8170-1271E7CB3A85}" type="sibTrans" cxnId="{EEEC52AF-A2BE-4601-9A12-2CF975B0FEE4}">
      <dgm:prSet/>
      <dgm:spPr/>
      <dgm:t>
        <a:bodyPr/>
        <a:lstStyle/>
        <a:p>
          <a:endParaRPr lang="en-GB"/>
        </a:p>
      </dgm:t>
    </dgm:pt>
    <dgm:pt modelId="{F991B6F5-570D-4838-9168-5594461410D9}">
      <dgm:prSet/>
      <dgm:spPr/>
      <dgm:t>
        <a:bodyPr/>
        <a:lstStyle/>
        <a:p>
          <a:r>
            <a:rPr lang="en-GB" noProof="0" dirty="0">
              <a:latin typeface="Aptos" panose="020B0004020202020204" pitchFamily="34" charset="0"/>
            </a:rPr>
            <a:t>The difference should relate to the outcomes you want to achieve</a:t>
          </a:r>
        </a:p>
      </dgm:t>
    </dgm:pt>
    <dgm:pt modelId="{342B90A4-EB13-4C75-9142-90044618B4D4}" type="parTrans" cxnId="{6AC8ECEC-3460-4AC3-9263-0CDA7D05F9A0}">
      <dgm:prSet/>
      <dgm:spPr/>
      <dgm:t>
        <a:bodyPr/>
        <a:lstStyle/>
        <a:p>
          <a:endParaRPr lang="en-GB"/>
        </a:p>
      </dgm:t>
    </dgm:pt>
    <dgm:pt modelId="{01EBC238-F97B-441D-A632-D186260E7CA9}" type="sibTrans" cxnId="{6AC8ECEC-3460-4AC3-9263-0CDA7D05F9A0}">
      <dgm:prSet/>
      <dgm:spPr/>
      <dgm:t>
        <a:bodyPr/>
        <a:lstStyle/>
        <a:p>
          <a:endParaRPr lang="en-GB"/>
        </a:p>
      </dgm:t>
    </dgm:pt>
    <dgm:pt modelId="{BA6908C0-C53F-45E6-BE38-496A7D8D8B65}">
      <dgm:prSet/>
      <dgm:spPr/>
      <dgm:t>
        <a:bodyPr/>
        <a:lstStyle/>
        <a:p>
          <a:r>
            <a:rPr lang="en-GB" noProof="0" dirty="0">
              <a:latin typeface="Aptos" panose="020B0004020202020204" pitchFamily="34" charset="0"/>
            </a:rPr>
            <a:t>Monitoring is about tracking progress via outputs/activities:</a:t>
          </a:r>
        </a:p>
      </dgm:t>
    </dgm:pt>
    <dgm:pt modelId="{934A4AEC-CF89-4AA8-9546-A910C6C90731}" type="parTrans" cxnId="{7369A9BB-CCBE-417A-A40A-E8495D21BD91}">
      <dgm:prSet/>
      <dgm:spPr/>
      <dgm:t>
        <a:bodyPr/>
        <a:lstStyle/>
        <a:p>
          <a:endParaRPr lang="en-GB"/>
        </a:p>
      </dgm:t>
    </dgm:pt>
    <dgm:pt modelId="{85195288-5877-407F-A0F5-80055B43CD6B}" type="sibTrans" cxnId="{7369A9BB-CCBE-417A-A40A-E8495D21BD91}">
      <dgm:prSet/>
      <dgm:spPr/>
      <dgm:t>
        <a:bodyPr/>
        <a:lstStyle/>
        <a:p>
          <a:endParaRPr lang="en-GB"/>
        </a:p>
      </dgm:t>
    </dgm:pt>
    <dgm:pt modelId="{28CBDC2B-CA30-4223-AB51-A1B83EB5FBD1}">
      <dgm:prSet/>
      <dgm:spPr/>
      <dgm:t>
        <a:bodyPr/>
        <a:lstStyle/>
        <a:p>
          <a:r>
            <a:rPr lang="en-GB" noProof="0" dirty="0">
              <a:latin typeface="Aptos" panose="020B0004020202020204" pitchFamily="34" charset="0"/>
            </a:rPr>
            <a:t>No. of sessions</a:t>
          </a:r>
        </a:p>
      </dgm:t>
    </dgm:pt>
    <dgm:pt modelId="{9199D796-AA5F-4ECB-8DDD-EE8C24B1E2AC}" type="parTrans" cxnId="{768DCFD5-B63F-4CB8-86CC-BDCEE8A3B1FF}">
      <dgm:prSet/>
      <dgm:spPr/>
      <dgm:t>
        <a:bodyPr/>
        <a:lstStyle/>
        <a:p>
          <a:endParaRPr lang="en-GB"/>
        </a:p>
      </dgm:t>
    </dgm:pt>
    <dgm:pt modelId="{5EC6504D-FF33-444B-BBBD-1CEA2891C1D1}" type="sibTrans" cxnId="{768DCFD5-B63F-4CB8-86CC-BDCEE8A3B1FF}">
      <dgm:prSet/>
      <dgm:spPr/>
      <dgm:t>
        <a:bodyPr/>
        <a:lstStyle/>
        <a:p>
          <a:endParaRPr lang="en-GB"/>
        </a:p>
      </dgm:t>
    </dgm:pt>
    <dgm:pt modelId="{439B9799-67E4-4B28-8FFC-52419C9A7247}">
      <dgm:prSet/>
      <dgm:spPr/>
      <dgm:t>
        <a:bodyPr/>
        <a:lstStyle/>
        <a:p>
          <a:r>
            <a:rPr lang="en-GB" noProof="0" dirty="0">
              <a:latin typeface="Aptos" panose="020B0004020202020204" pitchFamily="34" charset="0"/>
            </a:rPr>
            <a:t>No. of people (including staff/vols) </a:t>
          </a:r>
        </a:p>
      </dgm:t>
    </dgm:pt>
    <dgm:pt modelId="{91AFEC5E-2658-4892-BF57-3EBF2FA40AB9}" type="parTrans" cxnId="{BB6759D1-EF54-4E45-95E9-56A42448E529}">
      <dgm:prSet/>
      <dgm:spPr/>
      <dgm:t>
        <a:bodyPr/>
        <a:lstStyle/>
        <a:p>
          <a:endParaRPr lang="en-GB"/>
        </a:p>
      </dgm:t>
    </dgm:pt>
    <dgm:pt modelId="{283B9945-88DE-42AC-9119-DBD19E328591}" type="sibTrans" cxnId="{BB6759D1-EF54-4E45-95E9-56A42448E529}">
      <dgm:prSet/>
      <dgm:spPr/>
      <dgm:t>
        <a:bodyPr/>
        <a:lstStyle/>
        <a:p>
          <a:endParaRPr lang="en-GB"/>
        </a:p>
      </dgm:t>
    </dgm:pt>
    <dgm:pt modelId="{415731E2-7EEA-4623-B793-09F30C10DA4C}">
      <dgm:prSet/>
      <dgm:spPr/>
      <dgm:t>
        <a:bodyPr/>
        <a:lstStyle/>
        <a:p>
          <a:r>
            <a:rPr lang="en-GB" noProof="0" dirty="0">
              <a:latin typeface="Aptos" panose="020B0004020202020204" pitchFamily="34" charset="0"/>
            </a:rPr>
            <a:t>Hours of support</a:t>
          </a:r>
        </a:p>
      </dgm:t>
    </dgm:pt>
    <dgm:pt modelId="{776F924C-E6D7-4831-BBC4-A9DF022BAAE3}" type="parTrans" cxnId="{2EB124CB-3360-4798-A35E-01021A96F226}">
      <dgm:prSet/>
      <dgm:spPr/>
      <dgm:t>
        <a:bodyPr/>
        <a:lstStyle/>
        <a:p>
          <a:endParaRPr lang="en-GB"/>
        </a:p>
      </dgm:t>
    </dgm:pt>
    <dgm:pt modelId="{EA074977-5E1D-4195-9508-18A25BCE65E0}" type="sibTrans" cxnId="{2EB124CB-3360-4798-A35E-01021A96F226}">
      <dgm:prSet/>
      <dgm:spPr/>
      <dgm:t>
        <a:bodyPr/>
        <a:lstStyle/>
        <a:p>
          <a:endParaRPr lang="en-GB"/>
        </a:p>
      </dgm:t>
    </dgm:pt>
    <dgm:pt modelId="{1599A9E3-D12D-4BB8-916F-521BDA793B63}">
      <dgm:prSet/>
      <dgm:spPr/>
      <dgm:t>
        <a:bodyPr/>
        <a:lstStyle/>
        <a:p>
          <a:r>
            <a:rPr lang="en-GB" noProof="0" dirty="0">
              <a:latin typeface="Aptos" panose="020B0004020202020204" pitchFamily="34" charset="0"/>
            </a:rPr>
            <a:t>Equality Monitoring is about demonstrating inclusion:</a:t>
          </a:r>
        </a:p>
      </dgm:t>
    </dgm:pt>
    <dgm:pt modelId="{F27B4647-7858-48BA-B4A8-FE5E70286AFA}" type="parTrans" cxnId="{B32DAEAA-5799-4E89-9951-6A9FF1A1C48A}">
      <dgm:prSet/>
      <dgm:spPr/>
      <dgm:t>
        <a:bodyPr/>
        <a:lstStyle/>
        <a:p>
          <a:endParaRPr lang="en-GB"/>
        </a:p>
      </dgm:t>
    </dgm:pt>
    <dgm:pt modelId="{F94B32D7-C699-41AC-BCFC-B30FD8F64A0D}" type="sibTrans" cxnId="{B32DAEAA-5799-4E89-9951-6A9FF1A1C48A}">
      <dgm:prSet/>
      <dgm:spPr/>
      <dgm:t>
        <a:bodyPr/>
        <a:lstStyle/>
        <a:p>
          <a:endParaRPr lang="en-GB"/>
        </a:p>
      </dgm:t>
    </dgm:pt>
    <dgm:pt modelId="{895B3C83-9F70-47E4-BC89-798ACABB3360}">
      <dgm:prSet/>
      <dgm:spPr/>
      <dgm:t>
        <a:bodyPr/>
        <a:lstStyle/>
        <a:p>
          <a:r>
            <a:rPr lang="en-GB" noProof="0" dirty="0">
              <a:latin typeface="Aptos" panose="020B0004020202020204" pitchFamily="34" charset="0"/>
            </a:rPr>
            <a:t>Demographics of people engaging with the project</a:t>
          </a:r>
        </a:p>
      </dgm:t>
    </dgm:pt>
    <dgm:pt modelId="{D50ED9B8-0A61-4B73-A153-697F65CAF981}" type="parTrans" cxnId="{B910AF89-B6B1-4072-8AB3-281DB96135AE}">
      <dgm:prSet/>
      <dgm:spPr/>
      <dgm:t>
        <a:bodyPr/>
        <a:lstStyle/>
        <a:p>
          <a:endParaRPr lang="en-GB"/>
        </a:p>
      </dgm:t>
    </dgm:pt>
    <dgm:pt modelId="{8D0CB4F9-E246-4355-81B9-4459A46FCA81}" type="sibTrans" cxnId="{B910AF89-B6B1-4072-8AB3-281DB96135AE}">
      <dgm:prSet/>
      <dgm:spPr/>
      <dgm:t>
        <a:bodyPr/>
        <a:lstStyle/>
        <a:p>
          <a:endParaRPr lang="en-GB"/>
        </a:p>
      </dgm:t>
    </dgm:pt>
    <dgm:pt modelId="{D88D7B87-4BD7-47EB-AA46-42A8B22E0263}">
      <dgm:prSet/>
      <dgm:spPr/>
      <dgm:t>
        <a:bodyPr/>
        <a:lstStyle/>
        <a:p>
          <a:r>
            <a:rPr lang="en-GB" noProof="0" dirty="0">
              <a:latin typeface="Aptos" panose="020B0004020202020204" pitchFamily="34" charset="0"/>
            </a:rPr>
            <a:t>Ensure costs of inclusion reflected in project details</a:t>
          </a:r>
        </a:p>
      </dgm:t>
    </dgm:pt>
    <dgm:pt modelId="{BBF000C8-54CC-43D6-A1E5-93890D1B7DC1}" type="parTrans" cxnId="{26DE1E00-883A-42B3-B306-78BB01757E81}">
      <dgm:prSet/>
      <dgm:spPr/>
      <dgm:t>
        <a:bodyPr/>
        <a:lstStyle/>
        <a:p>
          <a:endParaRPr lang="en-GB"/>
        </a:p>
      </dgm:t>
    </dgm:pt>
    <dgm:pt modelId="{45D46CAF-D4D0-4E5C-B5DD-FC93A139C704}" type="sibTrans" cxnId="{26DE1E00-883A-42B3-B306-78BB01757E81}">
      <dgm:prSet/>
      <dgm:spPr/>
      <dgm:t>
        <a:bodyPr/>
        <a:lstStyle/>
        <a:p>
          <a:endParaRPr lang="en-GB"/>
        </a:p>
      </dgm:t>
    </dgm:pt>
    <dgm:pt modelId="{26EE32CC-C46D-4954-94F0-6D0727221222}" type="pres">
      <dgm:prSet presAssocID="{F1510079-D526-4758-AB34-D47CA4E50049}" presName="Name0" presStyleCnt="0">
        <dgm:presLayoutVars>
          <dgm:dir/>
          <dgm:animLvl val="lvl"/>
          <dgm:resizeHandles val="exact"/>
        </dgm:presLayoutVars>
      </dgm:prSet>
      <dgm:spPr/>
    </dgm:pt>
    <dgm:pt modelId="{CA6A6537-A1C2-4853-AA00-D5461C99F9AE}" type="pres">
      <dgm:prSet presAssocID="{859D53A2-E983-4472-A113-B23D5129EED9}" presName="linNode" presStyleCnt="0"/>
      <dgm:spPr/>
    </dgm:pt>
    <dgm:pt modelId="{5C9BF579-D8EB-44F4-9771-990C90CB9335}" type="pres">
      <dgm:prSet presAssocID="{859D53A2-E983-4472-A113-B23D5129EED9}" presName="parentText" presStyleLbl="node1" presStyleIdx="0" presStyleCnt="3">
        <dgm:presLayoutVars>
          <dgm:chMax val="1"/>
          <dgm:bulletEnabled val="1"/>
        </dgm:presLayoutVars>
      </dgm:prSet>
      <dgm:spPr/>
    </dgm:pt>
    <dgm:pt modelId="{ECF777AC-7C0E-4861-AD33-C89D3DA4C21B}" type="pres">
      <dgm:prSet presAssocID="{859D53A2-E983-4472-A113-B23D5129EED9}" presName="descendantText" presStyleLbl="alignAccFollowNode1" presStyleIdx="0" presStyleCnt="3">
        <dgm:presLayoutVars>
          <dgm:bulletEnabled val="1"/>
        </dgm:presLayoutVars>
      </dgm:prSet>
      <dgm:spPr/>
    </dgm:pt>
    <dgm:pt modelId="{C4DEEA12-340D-4A30-9A95-C3F9B20A4720}" type="pres">
      <dgm:prSet presAssocID="{1A5804BB-D047-4BA6-92E6-A8EF3C4BC56B}" presName="sp" presStyleCnt="0"/>
      <dgm:spPr/>
    </dgm:pt>
    <dgm:pt modelId="{2EC0DE53-6336-424D-9D9B-5001028C808D}" type="pres">
      <dgm:prSet presAssocID="{BA6908C0-C53F-45E6-BE38-496A7D8D8B65}" presName="linNode" presStyleCnt="0"/>
      <dgm:spPr/>
    </dgm:pt>
    <dgm:pt modelId="{AF6BB38E-27D1-4A78-A141-2D7D6C87DCDF}" type="pres">
      <dgm:prSet presAssocID="{BA6908C0-C53F-45E6-BE38-496A7D8D8B65}" presName="parentText" presStyleLbl="node1" presStyleIdx="1" presStyleCnt="3">
        <dgm:presLayoutVars>
          <dgm:chMax val="1"/>
          <dgm:bulletEnabled val="1"/>
        </dgm:presLayoutVars>
      </dgm:prSet>
      <dgm:spPr/>
    </dgm:pt>
    <dgm:pt modelId="{1B418653-26F9-4CED-9446-B1EE726B1459}" type="pres">
      <dgm:prSet presAssocID="{BA6908C0-C53F-45E6-BE38-496A7D8D8B65}" presName="descendantText" presStyleLbl="alignAccFollowNode1" presStyleIdx="1" presStyleCnt="3">
        <dgm:presLayoutVars>
          <dgm:bulletEnabled val="1"/>
        </dgm:presLayoutVars>
      </dgm:prSet>
      <dgm:spPr/>
    </dgm:pt>
    <dgm:pt modelId="{DEE19FC9-5C18-4893-9E31-A2746B63E964}" type="pres">
      <dgm:prSet presAssocID="{85195288-5877-407F-A0F5-80055B43CD6B}" presName="sp" presStyleCnt="0"/>
      <dgm:spPr/>
    </dgm:pt>
    <dgm:pt modelId="{F179CB03-0E5E-40CD-9CEF-6E0C89FF28F2}" type="pres">
      <dgm:prSet presAssocID="{1599A9E3-D12D-4BB8-916F-521BDA793B63}" presName="linNode" presStyleCnt="0"/>
      <dgm:spPr/>
    </dgm:pt>
    <dgm:pt modelId="{772D0E62-1658-4E79-BC2A-D971AF323CDF}" type="pres">
      <dgm:prSet presAssocID="{1599A9E3-D12D-4BB8-916F-521BDA793B63}" presName="parentText" presStyleLbl="node1" presStyleIdx="2" presStyleCnt="3">
        <dgm:presLayoutVars>
          <dgm:chMax val="1"/>
          <dgm:bulletEnabled val="1"/>
        </dgm:presLayoutVars>
      </dgm:prSet>
      <dgm:spPr/>
    </dgm:pt>
    <dgm:pt modelId="{277C5A1C-26D9-4280-9A5A-B574FB61CFEA}" type="pres">
      <dgm:prSet presAssocID="{1599A9E3-D12D-4BB8-916F-521BDA793B63}" presName="descendantText" presStyleLbl="alignAccFollowNode1" presStyleIdx="2" presStyleCnt="3">
        <dgm:presLayoutVars>
          <dgm:bulletEnabled val="1"/>
        </dgm:presLayoutVars>
      </dgm:prSet>
      <dgm:spPr/>
    </dgm:pt>
  </dgm:ptLst>
  <dgm:cxnLst>
    <dgm:cxn modelId="{26DE1E00-883A-42B3-B306-78BB01757E81}" srcId="{1599A9E3-D12D-4BB8-916F-521BDA793B63}" destId="{D88D7B87-4BD7-47EB-AA46-42A8B22E0263}" srcOrd="1" destOrd="0" parTransId="{BBF000C8-54CC-43D6-A1E5-93890D1B7DC1}" sibTransId="{45D46CAF-D4D0-4E5C-B5DD-FC93A139C704}"/>
    <dgm:cxn modelId="{027D9828-C2D2-45B4-8DD6-9304FAF77D17}" type="presOf" srcId="{439B9799-67E4-4B28-8FFC-52419C9A7247}" destId="{1B418653-26F9-4CED-9446-B1EE726B1459}" srcOrd="0" destOrd="1" presId="urn:microsoft.com/office/officeart/2005/8/layout/vList5"/>
    <dgm:cxn modelId="{C9F1D028-B654-4121-9252-E262289F5A9E}" type="presOf" srcId="{895B3C83-9F70-47E4-BC89-798ACABB3360}" destId="{277C5A1C-26D9-4280-9A5A-B574FB61CFEA}" srcOrd="0" destOrd="0" presId="urn:microsoft.com/office/officeart/2005/8/layout/vList5"/>
    <dgm:cxn modelId="{2C8EE842-6C7C-46EA-8A35-AC5E9624B62C}" type="presOf" srcId="{1599A9E3-D12D-4BB8-916F-521BDA793B63}" destId="{772D0E62-1658-4E79-BC2A-D971AF323CDF}" srcOrd="0" destOrd="0" presId="urn:microsoft.com/office/officeart/2005/8/layout/vList5"/>
    <dgm:cxn modelId="{23494C7C-92D2-4771-BF0A-A6374AED9394}" type="presOf" srcId="{F991B6F5-570D-4838-9168-5594461410D9}" destId="{ECF777AC-7C0E-4861-AD33-C89D3DA4C21B}" srcOrd="0" destOrd="1" presId="urn:microsoft.com/office/officeart/2005/8/layout/vList5"/>
    <dgm:cxn modelId="{FC8CC287-D531-4251-B5E1-38E109395222}" type="presOf" srcId="{F0E8B576-7580-476C-8351-1E720ADBD48B}" destId="{ECF777AC-7C0E-4861-AD33-C89D3DA4C21B}" srcOrd="0" destOrd="0" presId="urn:microsoft.com/office/officeart/2005/8/layout/vList5"/>
    <dgm:cxn modelId="{B910AF89-B6B1-4072-8AB3-281DB96135AE}" srcId="{1599A9E3-D12D-4BB8-916F-521BDA793B63}" destId="{895B3C83-9F70-47E4-BC89-798ACABB3360}" srcOrd="0" destOrd="0" parTransId="{D50ED9B8-0A61-4B73-A153-697F65CAF981}" sibTransId="{8D0CB4F9-E246-4355-81B9-4459A46FCA81}"/>
    <dgm:cxn modelId="{0498A99D-1729-47F8-9A06-9CC302CE4000}" type="presOf" srcId="{415731E2-7EEA-4623-B793-09F30C10DA4C}" destId="{1B418653-26F9-4CED-9446-B1EE726B1459}" srcOrd="0" destOrd="2" presId="urn:microsoft.com/office/officeart/2005/8/layout/vList5"/>
    <dgm:cxn modelId="{236698AA-C36C-467E-842A-A1A9E1AE5398}" type="presOf" srcId="{28CBDC2B-CA30-4223-AB51-A1B83EB5FBD1}" destId="{1B418653-26F9-4CED-9446-B1EE726B1459}" srcOrd="0" destOrd="0" presId="urn:microsoft.com/office/officeart/2005/8/layout/vList5"/>
    <dgm:cxn modelId="{B32DAEAA-5799-4E89-9951-6A9FF1A1C48A}" srcId="{F1510079-D526-4758-AB34-D47CA4E50049}" destId="{1599A9E3-D12D-4BB8-916F-521BDA793B63}" srcOrd="2" destOrd="0" parTransId="{F27B4647-7858-48BA-B4A8-FE5E70286AFA}" sibTransId="{F94B32D7-C699-41AC-BCFC-B30FD8F64A0D}"/>
    <dgm:cxn modelId="{14B5D1AA-2EFF-4734-B7FF-BF8AF5A7EC9A}" type="presOf" srcId="{F1510079-D526-4758-AB34-D47CA4E50049}" destId="{26EE32CC-C46D-4954-94F0-6D0727221222}" srcOrd="0" destOrd="0" presId="urn:microsoft.com/office/officeart/2005/8/layout/vList5"/>
    <dgm:cxn modelId="{EEEC52AF-A2BE-4601-9A12-2CF975B0FEE4}" srcId="{859D53A2-E983-4472-A113-B23D5129EED9}" destId="{F0E8B576-7580-476C-8351-1E720ADBD48B}" srcOrd="0" destOrd="0" parTransId="{AFF2C953-3122-4C65-82B5-306C50478CE6}" sibTransId="{711791CF-3C7E-4B8C-8170-1271E7CB3A85}"/>
    <dgm:cxn modelId="{7369A9BB-CCBE-417A-A40A-E8495D21BD91}" srcId="{F1510079-D526-4758-AB34-D47CA4E50049}" destId="{BA6908C0-C53F-45E6-BE38-496A7D8D8B65}" srcOrd="1" destOrd="0" parTransId="{934A4AEC-CF89-4AA8-9546-A910C6C90731}" sibTransId="{85195288-5877-407F-A0F5-80055B43CD6B}"/>
    <dgm:cxn modelId="{1AB5E1C3-322B-45AF-868B-A9EC2B283EB8}" srcId="{F1510079-D526-4758-AB34-D47CA4E50049}" destId="{859D53A2-E983-4472-A113-B23D5129EED9}" srcOrd="0" destOrd="0" parTransId="{8A384F80-086F-4194-AA86-F3E2DFDC3E9C}" sibTransId="{1A5804BB-D047-4BA6-92E6-A8EF3C4BC56B}"/>
    <dgm:cxn modelId="{2EB124CB-3360-4798-A35E-01021A96F226}" srcId="{BA6908C0-C53F-45E6-BE38-496A7D8D8B65}" destId="{415731E2-7EEA-4623-B793-09F30C10DA4C}" srcOrd="2" destOrd="0" parTransId="{776F924C-E6D7-4831-BBC4-A9DF022BAAE3}" sibTransId="{EA074977-5E1D-4195-9508-18A25BCE65E0}"/>
    <dgm:cxn modelId="{BB6759D1-EF54-4E45-95E9-56A42448E529}" srcId="{BA6908C0-C53F-45E6-BE38-496A7D8D8B65}" destId="{439B9799-67E4-4B28-8FFC-52419C9A7247}" srcOrd="1" destOrd="0" parTransId="{91AFEC5E-2658-4892-BF57-3EBF2FA40AB9}" sibTransId="{283B9945-88DE-42AC-9119-DBD19E328591}"/>
    <dgm:cxn modelId="{768DCFD5-B63F-4CB8-86CC-BDCEE8A3B1FF}" srcId="{BA6908C0-C53F-45E6-BE38-496A7D8D8B65}" destId="{28CBDC2B-CA30-4223-AB51-A1B83EB5FBD1}" srcOrd="0" destOrd="0" parTransId="{9199D796-AA5F-4ECB-8DDD-EE8C24B1E2AC}" sibTransId="{5EC6504D-FF33-444B-BBBD-1CEA2891C1D1}"/>
    <dgm:cxn modelId="{D7A5A1DA-5B77-472A-9CDC-19FB3AB3603E}" type="presOf" srcId="{BA6908C0-C53F-45E6-BE38-496A7D8D8B65}" destId="{AF6BB38E-27D1-4A78-A141-2D7D6C87DCDF}" srcOrd="0" destOrd="0" presId="urn:microsoft.com/office/officeart/2005/8/layout/vList5"/>
    <dgm:cxn modelId="{5EF2CBE4-C459-40B3-AA4B-C93E3DC3A86B}" type="presOf" srcId="{859D53A2-E983-4472-A113-B23D5129EED9}" destId="{5C9BF579-D8EB-44F4-9771-990C90CB9335}" srcOrd="0" destOrd="0" presId="urn:microsoft.com/office/officeart/2005/8/layout/vList5"/>
    <dgm:cxn modelId="{6AC8ECEC-3460-4AC3-9263-0CDA7D05F9A0}" srcId="{859D53A2-E983-4472-A113-B23D5129EED9}" destId="{F991B6F5-570D-4838-9168-5594461410D9}" srcOrd="1" destOrd="0" parTransId="{342B90A4-EB13-4C75-9142-90044618B4D4}" sibTransId="{01EBC238-F97B-441D-A632-D186260E7CA9}"/>
    <dgm:cxn modelId="{B37569F5-1380-47AA-A616-C2900EC6063B}" type="presOf" srcId="{D88D7B87-4BD7-47EB-AA46-42A8B22E0263}" destId="{277C5A1C-26D9-4280-9A5A-B574FB61CFEA}" srcOrd="0" destOrd="1" presId="urn:microsoft.com/office/officeart/2005/8/layout/vList5"/>
    <dgm:cxn modelId="{055127A4-F350-4D99-B1AB-C50102D60918}" type="presParOf" srcId="{26EE32CC-C46D-4954-94F0-6D0727221222}" destId="{CA6A6537-A1C2-4853-AA00-D5461C99F9AE}" srcOrd="0" destOrd="0" presId="urn:microsoft.com/office/officeart/2005/8/layout/vList5"/>
    <dgm:cxn modelId="{3F4D822C-2F0E-4519-A416-219A7B394CD4}" type="presParOf" srcId="{CA6A6537-A1C2-4853-AA00-D5461C99F9AE}" destId="{5C9BF579-D8EB-44F4-9771-990C90CB9335}" srcOrd="0" destOrd="0" presId="urn:microsoft.com/office/officeart/2005/8/layout/vList5"/>
    <dgm:cxn modelId="{D161E534-9AA8-4B74-ADF0-22A45DC50FD5}" type="presParOf" srcId="{CA6A6537-A1C2-4853-AA00-D5461C99F9AE}" destId="{ECF777AC-7C0E-4861-AD33-C89D3DA4C21B}" srcOrd="1" destOrd="0" presId="urn:microsoft.com/office/officeart/2005/8/layout/vList5"/>
    <dgm:cxn modelId="{0681A0D9-FD89-4204-97A9-75D66B32B37A}" type="presParOf" srcId="{26EE32CC-C46D-4954-94F0-6D0727221222}" destId="{C4DEEA12-340D-4A30-9A95-C3F9B20A4720}" srcOrd="1" destOrd="0" presId="urn:microsoft.com/office/officeart/2005/8/layout/vList5"/>
    <dgm:cxn modelId="{68A567BF-71AD-4B52-BAC1-5F0EF283A7E4}" type="presParOf" srcId="{26EE32CC-C46D-4954-94F0-6D0727221222}" destId="{2EC0DE53-6336-424D-9D9B-5001028C808D}" srcOrd="2" destOrd="0" presId="urn:microsoft.com/office/officeart/2005/8/layout/vList5"/>
    <dgm:cxn modelId="{26F6AC78-1DB3-493A-A809-7C5C1D57ACEC}" type="presParOf" srcId="{2EC0DE53-6336-424D-9D9B-5001028C808D}" destId="{AF6BB38E-27D1-4A78-A141-2D7D6C87DCDF}" srcOrd="0" destOrd="0" presId="urn:microsoft.com/office/officeart/2005/8/layout/vList5"/>
    <dgm:cxn modelId="{27B690C8-877C-48B1-9A1A-FE697BF73B7B}" type="presParOf" srcId="{2EC0DE53-6336-424D-9D9B-5001028C808D}" destId="{1B418653-26F9-4CED-9446-B1EE726B1459}" srcOrd="1" destOrd="0" presId="urn:microsoft.com/office/officeart/2005/8/layout/vList5"/>
    <dgm:cxn modelId="{07100A0F-42DA-4C0A-AC78-C9D47F3DC8EF}" type="presParOf" srcId="{26EE32CC-C46D-4954-94F0-6D0727221222}" destId="{DEE19FC9-5C18-4893-9E31-A2746B63E964}" srcOrd="3" destOrd="0" presId="urn:microsoft.com/office/officeart/2005/8/layout/vList5"/>
    <dgm:cxn modelId="{18893C35-98EC-4A8E-90C1-678E7BB15DF2}" type="presParOf" srcId="{26EE32CC-C46D-4954-94F0-6D0727221222}" destId="{F179CB03-0E5E-40CD-9CEF-6E0C89FF28F2}" srcOrd="4" destOrd="0" presId="urn:microsoft.com/office/officeart/2005/8/layout/vList5"/>
    <dgm:cxn modelId="{DE014382-B0F3-4B0D-BD89-9C47D9CF5E19}" type="presParOf" srcId="{F179CB03-0E5E-40CD-9CEF-6E0C89FF28F2}" destId="{772D0E62-1658-4E79-BC2A-D971AF323CDF}" srcOrd="0" destOrd="0" presId="urn:microsoft.com/office/officeart/2005/8/layout/vList5"/>
    <dgm:cxn modelId="{F7185937-4483-4425-9878-D99D9C1C6D81}" type="presParOf" srcId="{F179CB03-0E5E-40CD-9CEF-6E0C89FF28F2}" destId="{277C5A1C-26D9-4280-9A5A-B574FB61CFE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47BC37-911F-4C3E-9094-2CA548CBE02D}"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CAFB0507-E4B9-41D3-9C69-9BC95770B020}">
      <dgm:prSet custT="1"/>
      <dgm:spPr/>
      <dgm:t>
        <a:bodyPr/>
        <a:lstStyle/>
        <a:p>
          <a:pPr>
            <a:lnSpc>
              <a:spcPct val="100000"/>
            </a:lnSpc>
            <a:defRPr b="1"/>
          </a:pPr>
          <a:r>
            <a:rPr lang="en-GB" sz="1600" noProof="0" dirty="0">
              <a:solidFill>
                <a:schemeClr val="tx2">
                  <a:lumMod val="50000"/>
                  <a:lumOff val="50000"/>
                </a:schemeClr>
              </a:solidFill>
              <a:latin typeface="Aptos" panose="020B0004020202020204" pitchFamily="34" charset="0"/>
            </a:rPr>
            <a:t>Understanding Application Process</a:t>
          </a:r>
        </a:p>
      </dgm:t>
    </dgm:pt>
    <dgm:pt modelId="{32CC0AFF-8B2D-4472-8748-198A0484008F}" type="parTrans" cxnId="{D0F892BA-3997-426A-959F-3DB859094118}">
      <dgm:prSet/>
      <dgm:spPr/>
      <dgm:t>
        <a:bodyPr/>
        <a:lstStyle/>
        <a:p>
          <a:endParaRPr lang="en-US"/>
        </a:p>
      </dgm:t>
    </dgm:pt>
    <dgm:pt modelId="{24E8EF7F-C1BF-47D4-BDC1-93A07FD9E491}" type="sibTrans" cxnId="{D0F892BA-3997-426A-959F-3DB859094118}">
      <dgm:prSet/>
      <dgm:spPr/>
      <dgm:t>
        <a:bodyPr/>
        <a:lstStyle/>
        <a:p>
          <a:pPr>
            <a:lnSpc>
              <a:spcPct val="100000"/>
            </a:lnSpc>
            <a:defRPr b="1"/>
          </a:pPr>
          <a:endParaRPr lang="en-US"/>
        </a:p>
      </dgm:t>
    </dgm:pt>
    <dgm:pt modelId="{AD964690-B0BE-4295-82AF-44A741E15595}">
      <dgm:prSet custT="1"/>
      <dgm:spPr/>
      <dgm:t>
        <a:bodyPr/>
        <a:lstStyle/>
        <a:p>
          <a:pPr>
            <a:lnSpc>
              <a:spcPct val="100000"/>
            </a:lnSpc>
          </a:pPr>
          <a:r>
            <a:rPr lang="en-GB" sz="1600" noProof="0" dirty="0">
              <a:latin typeface="Aptos" panose="020B0004020202020204" pitchFamily="34" charset="0"/>
            </a:rPr>
            <a:t>A clear understanding of the fund’s criteria and application process is crucial for organisations to benefit effectively from this opportunity.</a:t>
          </a:r>
        </a:p>
      </dgm:t>
    </dgm:pt>
    <dgm:pt modelId="{3F437A49-2601-480E-B707-57539ED8CBF0}" type="parTrans" cxnId="{C96AE2FC-34F8-4949-A7D0-544A92986103}">
      <dgm:prSet/>
      <dgm:spPr/>
      <dgm:t>
        <a:bodyPr/>
        <a:lstStyle/>
        <a:p>
          <a:endParaRPr lang="en-US"/>
        </a:p>
      </dgm:t>
    </dgm:pt>
    <dgm:pt modelId="{C1E7E9DA-BCEC-4199-B3C3-118FEE6652A8}" type="sibTrans" cxnId="{C96AE2FC-34F8-4949-A7D0-544A92986103}">
      <dgm:prSet/>
      <dgm:spPr/>
      <dgm:t>
        <a:bodyPr/>
        <a:lstStyle/>
        <a:p>
          <a:endParaRPr lang="en-US"/>
        </a:p>
      </dgm:t>
    </dgm:pt>
    <dgm:pt modelId="{FFE80FEA-9497-4F7B-B661-08465C6D56F5}">
      <dgm:prSet custT="1"/>
      <dgm:spPr/>
      <dgm:t>
        <a:bodyPr/>
        <a:lstStyle/>
        <a:p>
          <a:pPr>
            <a:lnSpc>
              <a:spcPct val="100000"/>
            </a:lnSpc>
            <a:defRPr b="1"/>
          </a:pPr>
          <a:r>
            <a:rPr lang="en-GB" sz="1600" noProof="0" dirty="0">
              <a:solidFill>
                <a:schemeClr val="accent5"/>
              </a:solidFill>
              <a:latin typeface="Aptos" panose="020B0004020202020204" pitchFamily="34" charset="0"/>
            </a:rPr>
            <a:t>Support with your application</a:t>
          </a:r>
        </a:p>
      </dgm:t>
    </dgm:pt>
    <dgm:pt modelId="{FA99A346-DD1D-4AF0-9F2A-904EF8C6A153}" type="parTrans" cxnId="{7DF9576E-A873-45EE-8935-146DB78EEFA8}">
      <dgm:prSet/>
      <dgm:spPr/>
      <dgm:t>
        <a:bodyPr/>
        <a:lstStyle/>
        <a:p>
          <a:endParaRPr lang="en-GB"/>
        </a:p>
      </dgm:t>
    </dgm:pt>
    <dgm:pt modelId="{181C323E-1F80-4249-92E6-A3B3B61EAAE6}" type="sibTrans" cxnId="{7DF9576E-A873-45EE-8935-146DB78EEFA8}">
      <dgm:prSet/>
      <dgm:spPr/>
      <dgm:t>
        <a:bodyPr/>
        <a:lstStyle/>
        <a:p>
          <a:pPr>
            <a:lnSpc>
              <a:spcPct val="100000"/>
            </a:lnSpc>
            <a:defRPr b="1"/>
          </a:pPr>
          <a:endParaRPr lang="en-GB"/>
        </a:p>
      </dgm:t>
    </dgm:pt>
    <dgm:pt modelId="{9E2637BF-8AA2-4ECF-9AD5-3482959212BF}">
      <dgm:prSet custT="1"/>
      <dgm:spPr/>
      <dgm:t>
        <a:bodyPr/>
        <a:lstStyle/>
        <a:p>
          <a:pPr>
            <a:lnSpc>
              <a:spcPct val="100000"/>
            </a:lnSpc>
          </a:pPr>
          <a:r>
            <a:rPr lang="en-GB" sz="1600" noProof="0" dirty="0">
              <a:latin typeface="Aptos" panose="020B0004020202020204" pitchFamily="34" charset="0"/>
            </a:rPr>
            <a:t>If you need support or to discuss your proposal, it’s critical that you contact us as early as possible, to enable us to respond in time.</a:t>
          </a:r>
        </a:p>
      </dgm:t>
    </dgm:pt>
    <dgm:pt modelId="{D45E6761-F35D-4C01-821E-812815AE2E9E}" type="parTrans" cxnId="{D2872E5B-C052-4E34-AA66-304F5B7D557C}">
      <dgm:prSet/>
      <dgm:spPr/>
      <dgm:t>
        <a:bodyPr/>
        <a:lstStyle/>
        <a:p>
          <a:endParaRPr lang="en-GB"/>
        </a:p>
      </dgm:t>
    </dgm:pt>
    <dgm:pt modelId="{10D89045-61AE-4B32-A4F8-8437444F1EE5}" type="sibTrans" cxnId="{D2872E5B-C052-4E34-AA66-304F5B7D557C}">
      <dgm:prSet/>
      <dgm:spPr/>
      <dgm:t>
        <a:bodyPr/>
        <a:lstStyle/>
        <a:p>
          <a:endParaRPr lang="en-GB"/>
        </a:p>
      </dgm:t>
    </dgm:pt>
    <dgm:pt modelId="{204D4244-90B7-411A-ACF4-BCB25A2CD4B5}">
      <dgm:prSet custT="1"/>
      <dgm:spPr/>
      <dgm:t>
        <a:bodyPr/>
        <a:lstStyle/>
        <a:p>
          <a:pPr>
            <a:lnSpc>
              <a:spcPct val="100000"/>
            </a:lnSpc>
            <a:defRPr b="1"/>
          </a:pPr>
          <a:r>
            <a:rPr lang="en-GB" sz="1600" noProof="0" dirty="0">
              <a:solidFill>
                <a:schemeClr val="accent1">
                  <a:lumMod val="60000"/>
                  <a:lumOff val="40000"/>
                </a:schemeClr>
              </a:solidFill>
              <a:latin typeface="Aptos" panose="020B0004020202020204" pitchFamily="34" charset="0"/>
            </a:rPr>
            <a:t>Guidance &amp; FAQs</a:t>
          </a:r>
        </a:p>
      </dgm:t>
    </dgm:pt>
    <dgm:pt modelId="{C88F5B36-F9E6-4D80-811E-33AED174498D}" type="parTrans" cxnId="{FC1EF987-3E97-4FD5-A838-619B99A0FC44}">
      <dgm:prSet/>
      <dgm:spPr/>
      <dgm:t>
        <a:bodyPr/>
        <a:lstStyle/>
        <a:p>
          <a:endParaRPr lang="en-GB"/>
        </a:p>
      </dgm:t>
    </dgm:pt>
    <dgm:pt modelId="{5F89C39F-1779-47CD-828C-6B99CC4FD043}" type="sibTrans" cxnId="{FC1EF987-3E97-4FD5-A838-619B99A0FC44}">
      <dgm:prSet/>
      <dgm:spPr/>
      <dgm:t>
        <a:bodyPr/>
        <a:lstStyle/>
        <a:p>
          <a:endParaRPr lang="en-GB"/>
        </a:p>
      </dgm:t>
    </dgm:pt>
    <dgm:pt modelId="{C78C3785-53E8-4586-B800-72ED9DFE2794}">
      <dgm:prSet custT="1"/>
      <dgm:spPr/>
      <dgm:t>
        <a:bodyPr/>
        <a:lstStyle/>
        <a:p>
          <a:pPr>
            <a:lnSpc>
              <a:spcPct val="100000"/>
            </a:lnSpc>
          </a:pPr>
          <a:r>
            <a:rPr lang="en-GB" sz="1600" noProof="0" dirty="0">
              <a:latin typeface="Aptos" panose="020B0004020202020204" pitchFamily="34" charset="0"/>
            </a:rPr>
            <a:t>Please ensure that you have thoroughly checked the documents provided online before asking for support, to ensure that we have not already answered your query.</a:t>
          </a:r>
        </a:p>
      </dgm:t>
    </dgm:pt>
    <dgm:pt modelId="{9893E910-4DCC-424F-AB47-69E19D44C461}" type="parTrans" cxnId="{C5E3DE86-B978-4828-85FC-CC84F4FA7CB0}">
      <dgm:prSet/>
      <dgm:spPr/>
      <dgm:t>
        <a:bodyPr/>
        <a:lstStyle/>
        <a:p>
          <a:endParaRPr lang="en-GB"/>
        </a:p>
      </dgm:t>
    </dgm:pt>
    <dgm:pt modelId="{A6C78454-FEB6-4F65-A162-FC63135D0795}" type="sibTrans" cxnId="{C5E3DE86-B978-4828-85FC-CC84F4FA7CB0}">
      <dgm:prSet/>
      <dgm:spPr/>
      <dgm:t>
        <a:bodyPr/>
        <a:lstStyle/>
        <a:p>
          <a:endParaRPr lang="en-GB"/>
        </a:p>
      </dgm:t>
    </dgm:pt>
    <dgm:pt modelId="{9C41FF2C-A2C9-427A-9BBD-2D5A6D97FEC9}" type="pres">
      <dgm:prSet presAssocID="{6247BC37-911F-4C3E-9094-2CA548CBE02D}" presName="Name0" presStyleCnt="0">
        <dgm:presLayoutVars>
          <dgm:dir/>
          <dgm:resizeHandles val="exact"/>
        </dgm:presLayoutVars>
      </dgm:prSet>
      <dgm:spPr/>
    </dgm:pt>
    <dgm:pt modelId="{1BDC3C95-5D8D-4EE6-9D04-82913B913525}" type="pres">
      <dgm:prSet presAssocID="{CAFB0507-E4B9-41D3-9C69-9BC95770B020}" presName="compNode" presStyleCnt="0"/>
      <dgm:spPr/>
    </dgm:pt>
    <dgm:pt modelId="{C3D42C5F-FC4C-400F-9C2C-4F8FDA96ADE7}" type="pres">
      <dgm:prSet presAssocID="{CAFB0507-E4B9-41D3-9C69-9BC95770B020}" presName="pictRect" presStyleLbl="revTx" presStyleIdx="0" presStyleCnt="6">
        <dgm:presLayoutVars>
          <dgm:chMax val="0"/>
          <dgm:bulletEnabled/>
        </dgm:presLayoutVars>
      </dgm:prSet>
      <dgm:spPr/>
    </dgm:pt>
    <dgm:pt modelId="{36198155-1807-4A60-838D-F6BE63FC152E}" type="pres">
      <dgm:prSet presAssocID="{CAFB0507-E4B9-41D3-9C69-9BC95770B020}" presName="textRect" presStyleLbl="revTx" presStyleIdx="1" presStyleCnt="6" custScaleY="87749">
        <dgm:presLayoutVars>
          <dgm:bulletEnabled/>
        </dgm:presLayoutVars>
      </dgm:prSet>
      <dgm:spPr/>
    </dgm:pt>
    <dgm:pt modelId="{AF6C6D03-46A1-407D-9459-9A1596498813}" type="pres">
      <dgm:prSet presAssocID="{24E8EF7F-C1BF-47D4-BDC1-93A07FD9E491}" presName="sibTrans" presStyleLbl="sibTrans2D1" presStyleIdx="0" presStyleCnt="0"/>
      <dgm:spPr/>
    </dgm:pt>
    <dgm:pt modelId="{59149D95-C200-4B3B-BC1D-D4EC7E6800F4}" type="pres">
      <dgm:prSet presAssocID="{FFE80FEA-9497-4F7B-B661-08465C6D56F5}" presName="compNode" presStyleCnt="0"/>
      <dgm:spPr/>
    </dgm:pt>
    <dgm:pt modelId="{73C35685-4C93-47E4-B5CD-3BB553B9E119}" type="pres">
      <dgm:prSet presAssocID="{FFE80FEA-9497-4F7B-B661-08465C6D56F5}" presName="pictRect" presStyleLbl="revTx" presStyleIdx="2" presStyleCnt="6">
        <dgm:presLayoutVars>
          <dgm:chMax val="0"/>
          <dgm:bulletEnabled/>
        </dgm:presLayoutVars>
      </dgm:prSet>
      <dgm:spPr/>
    </dgm:pt>
    <dgm:pt modelId="{1A455E48-708E-4D91-A330-E8C8C3E0CDC3}" type="pres">
      <dgm:prSet presAssocID="{FFE80FEA-9497-4F7B-B661-08465C6D56F5}" presName="textRect" presStyleLbl="revTx" presStyleIdx="3" presStyleCnt="6" custScaleY="87749">
        <dgm:presLayoutVars>
          <dgm:bulletEnabled/>
        </dgm:presLayoutVars>
      </dgm:prSet>
      <dgm:spPr/>
    </dgm:pt>
    <dgm:pt modelId="{22C2B8DD-2BF1-425D-B343-20A2E6E0FCF4}" type="pres">
      <dgm:prSet presAssocID="{181C323E-1F80-4249-92E6-A3B3B61EAAE6}" presName="sibTrans" presStyleLbl="sibTrans2D1" presStyleIdx="0" presStyleCnt="0"/>
      <dgm:spPr/>
    </dgm:pt>
    <dgm:pt modelId="{F75C738F-1094-4767-8D4C-24F6E0726DEB}" type="pres">
      <dgm:prSet presAssocID="{204D4244-90B7-411A-ACF4-BCB25A2CD4B5}" presName="compNode" presStyleCnt="0"/>
      <dgm:spPr/>
    </dgm:pt>
    <dgm:pt modelId="{3CDEBB1C-5986-47CD-A7C6-0DAAC48ABC58}" type="pres">
      <dgm:prSet presAssocID="{204D4244-90B7-411A-ACF4-BCB25A2CD4B5}" presName="pictRect" presStyleLbl="revTx" presStyleIdx="4" presStyleCnt="6">
        <dgm:presLayoutVars>
          <dgm:chMax val="0"/>
          <dgm:bulletEnabled/>
        </dgm:presLayoutVars>
      </dgm:prSet>
      <dgm:spPr/>
    </dgm:pt>
    <dgm:pt modelId="{95D95ABF-519A-4DAD-B847-F519BD5D9B9B}" type="pres">
      <dgm:prSet presAssocID="{204D4244-90B7-411A-ACF4-BCB25A2CD4B5}" presName="textRect" presStyleLbl="revTx" presStyleIdx="5" presStyleCnt="6" custScaleY="87749">
        <dgm:presLayoutVars>
          <dgm:bulletEnabled/>
        </dgm:presLayoutVars>
      </dgm:prSet>
      <dgm:spPr/>
    </dgm:pt>
  </dgm:ptLst>
  <dgm:cxnLst>
    <dgm:cxn modelId="{3F490A07-0EA9-4301-B071-58D923658B50}" type="presOf" srcId="{181C323E-1F80-4249-92E6-A3B3B61EAAE6}" destId="{22C2B8DD-2BF1-425D-B343-20A2E6E0FCF4}" srcOrd="0" destOrd="0" presId="urn:microsoft.com/office/officeart/2024/3/layout/hArchList1"/>
    <dgm:cxn modelId="{B1D1830A-F5F1-4B91-ADAD-10003DEB0205}" type="presOf" srcId="{C78C3785-53E8-4586-B800-72ED9DFE2794}" destId="{95D95ABF-519A-4DAD-B847-F519BD5D9B9B}" srcOrd="0" destOrd="0" presId="urn:microsoft.com/office/officeart/2024/3/layout/hArchList1"/>
    <dgm:cxn modelId="{032ECC21-B1B6-428A-A39C-153FB5D7C6F3}" type="presOf" srcId="{FFE80FEA-9497-4F7B-B661-08465C6D56F5}" destId="{73C35685-4C93-47E4-B5CD-3BB553B9E119}" srcOrd="0" destOrd="0" presId="urn:microsoft.com/office/officeart/2024/3/layout/hArchList1"/>
    <dgm:cxn modelId="{D2872E5B-C052-4E34-AA66-304F5B7D557C}" srcId="{FFE80FEA-9497-4F7B-B661-08465C6D56F5}" destId="{9E2637BF-8AA2-4ECF-9AD5-3482959212BF}" srcOrd="0" destOrd="0" parTransId="{D45E6761-F35D-4C01-821E-812815AE2E9E}" sibTransId="{10D89045-61AE-4B32-A4F8-8437444F1EE5}"/>
    <dgm:cxn modelId="{C423D763-3B02-4C5A-97E0-8A0D585FD327}" type="presOf" srcId="{AD964690-B0BE-4295-82AF-44A741E15595}" destId="{36198155-1807-4A60-838D-F6BE63FC152E}" srcOrd="0" destOrd="0" presId="urn:microsoft.com/office/officeart/2024/3/layout/hArchList1"/>
    <dgm:cxn modelId="{7DF9576E-A873-45EE-8935-146DB78EEFA8}" srcId="{6247BC37-911F-4C3E-9094-2CA548CBE02D}" destId="{FFE80FEA-9497-4F7B-B661-08465C6D56F5}" srcOrd="1" destOrd="0" parTransId="{FA99A346-DD1D-4AF0-9F2A-904EF8C6A153}" sibTransId="{181C323E-1F80-4249-92E6-A3B3B61EAAE6}"/>
    <dgm:cxn modelId="{8DC2BC6E-74CD-4DB1-920C-7A65BAE31231}" type="presOf" srcId="{204D4244-90B7-411A-ACF4-BCB25A2CD4B5}" destId="{3CDEBB1C-5986-47CD-A7C6-0DAAC48ABC58}" srcOrd="0" destOrd="0" presId="urn:microsoft.com/office/officeart/2024/3/layout/hArchList1"/>
    <dgm:cxn modelId="{36509A7B-EC0F-430D-8408-1F23B3D9F352}" type="presOf" srcId="{24E8EF7F-C1BF-47D4-BDC1-93A07FD9E491}" destId="{AF6C6D03-46A1-407D-9459-9A1596498813}" srcOrd="0" destOrd="0" presId="urn:microsoft.com/office/officeart/2024/3/layout/hArchList1"/>
    <dgm:cxn modelId="{F88E267C-2B58-4931-A83D-DB158DB05A2D}" type="presOf" srcId="{9E2637BF-8AA2-4ECF-9AD5-3482959212BF}" destId="{1A455E48-708E-4D91-A330-E8C8C3E0CDC3}" srcOrd="0" destOrd="0" presId="urn:microsoft.com/office/officeart/2024/3/layout/hArchList1"/>
    <dgm:cxn modelId="{C5E3DE86-B978-4828-85FC-CC84F4FA7CB0}" srcId="{204D4244-90B7-411A-ACF4-BCB25A2CD4B5}" destId="{C78C3785-53E8-4586-B800-72ED9DFE2794}" srcOrd="0" destOrd="0" parTransId="{9893E910-4DCC-424F-AB47-69E19D44C461}" sibTransId="{A6C78454-FEB6-4F65-A162-FC63135D0795}"/>
    <dgm:cxn modelId="{FC1EF987-3E97-4FD5-A838-619B99A0FC44}" srcId="{6247BC37-911F-4C3E-9094-2CA548CBE02D}" destId="{204D4244-90B7-411A-ACF4-BCB25A2CD4B5}" srcOrd="2" destOrd="0" parTransId="{C88F5B36-F9E6-4D80-811E-33AED174498D}" sibTransId="{5F89C39F-1779-47CD-828C-6B99CC4FD043}"/>
    <dgm:cxn modelId="{4BB5769D-7C7B-45EE-8578-CFF800F51C1F}" type="presOf" srcId="{6247BC37-911F-4C3E-9094-2CA548CBE02D}" destId="{9C41FF2C-A2C9-427A-9BBD-2D5A6D97FEC9}" srcOrd="0" destOrd="0" presId="urn:microsoft.com/office/officeart/2024/3/layout/hArchList1"/>
    <dgm:cxn modelId="{D0F892BA-3997-426A-959F-3DB859094118}" srcId="{6247BC37-911F-4C3E-9094-2CA548CBE02D}" destId="{CAFB0507-E4B9-41D3-9C69-9BC95770B020}" srcOrd="0" destOrd="0" parTransId="{32CC0AFF-8B2D-4472-8748-198A0484008F}" sibTransId="{24E8EF7F-C1BF-47D4-BDC1-93A07FD9E491}"/>
    <dgm:cxn modelId="{064629F8-1DE6-444A-8849-E19FDE18878C}" type="presOf" srcId="{CAFB0507-E4B9-41D3-9C69-9BC95770B020}" destId="{C3D42C5F-FC4C-400F-9C2C-4F8FDA96ADE7}" srcOrd="0" destOrd="0" presId="urn:microsoft.com/office/officeart/2024/3/layout/hArchList1"/>
    <dgm:cxn modelId="{C96AE2FC-34F8-4949-A7D0-544A92986103}" srcId="{CAFB0507-E4B9-41D3-9C69-9BC95770B020}" destId="{AD964690-B0BE-4295-82AF-44A741E15595}" srcOrd="0" destOrd="0" parTransId="{3F437A49-2601-480E-B707-57539ED8CBF0}" sibTransId="{C1E7E9DA-BCEC-4199-B3C3-118FEE6652A8}"/>
    <dgm:cxn modelId="{616C1AEB-8734-4925-BC9F-1F8D7EC3C5A9}" type="presParOf" srcId="{9C41FF2C-A2C9-427A-9BBD-2D5A6D97FEC9}" destId="{1BDC3C95-5D8D-4EE6-9D04-82913B913525}" srcOrd="0" destOrd="0" presId="urn:microsoft.com/office/officeart/2024/3/layout/hArchList1"/>
    <dgm:cxn modelId="{A5D87B8F-8151-4329-8F96-6E77F203BE4B}" type="presParOf" srcId="{1BDC3C95-5D8D-4EE6-9D04-82913B913525}" destId="{C3D42C5F-FC4C-400F-9C2C-4F8FDA96ADE7}" srcOrd="0" destOrd="0" presId="urn:microsoft.com/office/officeart/2024/3/layout/hArchList1"/>
    <dgm:cxn modelId="{24C85257-35D6-4DB4-BF32-89D307B164C4}" type="presParOf" srcId="{1BDC3C95-5D8D-4EE6-9D04-82913B913525}" destId="{36198155-1807-4A60-838D-F6BE63FC152E}" srcOrd="1" destOrd="0" presId="urn:microsoft.com/office/officeart/2024/3/layout/hArchList1"/>
    <dgm:cxn modelId="{46F0A25E-2A97-4820-89DE-BEEB6EB3CCC0}" type="presParOf" srcId="{9C41FF2C-A2C9-427A-9BBD-2D5A6D97FEC9}" destId="{AF6C6D03-46A1-407D-9459-9A1596498813}" srcOrd="1" destOrd="0" presId="urn:microsoft.com/office/officeart/2024/3/layout/hArchList1"/>
    <dgm:cxn modelId="{67F9AD18-A73D-46D6-B447-4E4AC6A7F481}" type="presParOf" srcId="{9C41FF2C-A2C9-427A-9BBD-2D5A6D97FEC9}" destId="{59149D95-C200-4B3B-BC1D-D4EC7E6800F4}" srcOrd="2" destOrd="0" presId="urn:microsoft.com/office/officeart/2024/3/layout/hArchList1"/>
    <dgm:cxn modelId="{8E81F800-7FB4-4159-BEE8-74433A0EADC3}" type="presParOf" srcId="{59149D95-C200-4B3B-BC1D-D4EC7E6800F4}" destId="{73C35685-4C93-47E4-B5CD-3BB553B9E119}" srcOrd="0" destOrd="0" presId="urn:microsoft.com/office/officeart/2024/3/layout/hArchList1"/>
    <dgm:cxn modelId="{127D6625-0357-4A07-8FC5-90EE76ECC731}" type="presParOf" srcId="{59149D95-C200-4B3B-BC1D-D4EC7E6800F4}" destId="{1A455E48-708E-4D91-A330-E8C8C3E0CDC3}" srcOrd="1" destOrd="0" presId="urn:microsoft.com/office/officeart/2024/3/layout/hArchList1"/>
    <dgm:cxn modelId="{BFF7F535-450C-46B8-AB82-03938484F990}" type="presParOf" srcId="{9C41FF2C-A2C9-427A-9BBD-2D5A6D97FEC9}" destId="{22C2B8DD-2BF1-425D-B343-20A2E6E0FCF4}" srcOrd="3" destOrd="0" presId="urn:microsoft.com/office/officeart/2024/3/layout/hArchList1"/>
    <dgm:cxn modelId="{CDE7A650-9F1F-453E-AA9D-21739439E969}" type="presParOf" srcId="{9C41FF2C-A2C9-427A-9BBD-2D5A6D97FEC9}" destId="{F75C738F-1094-4767-8D4C-24F6E0726DEB}" srcOrd="4" destOrd="0" presId="urn:microsoft.com/office/officeart/2024/3/layout/hArchList1"/>
    <dgm:cxn modelId="{BC408B9A-6DF7-4CB7-B507-EAF1FFB42FB2}" type="presParOf" srcId="{F75C738F-1094-4767-8D4C-24F6E0726DEB}" destId="{3CDEBB1C-5986-47CD-A7C6-0DAAC48ABC58}" srcOrd="0" destOrd="0" presId="urn:microsoft.com/office/officeart/2024/3/layout/hArchList1"/>
    <dgm:cxn modelId="{FEFD6BCC-CF36-408F-AE8C-154598B663AC}" type="presParOf" srcId="{F75C738F-1094-4767-8D4C-24F6E0726DEB}" destId="{95D95ABF-519A-4DAD-B847-F519BD5D9B9B}" srcOrd="1" destOrd="0" presId="urn:microsoft.com/office/officeart/2024/3/layout/hArc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33738-2EF5-45BF-9379-C43A31C2DCFC}">
      <dsp:nvSpPr>
        <dsp:cNvPr id="0" name=""/>
        <dsp:cNvSpPr/>
      </dsp:nvSpPr>
      <dsp:spPr>
        <a:xfrm>
          <a:off x="0" y="0"/>
          <a:ext cx="1609786" cy="16097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6226F-0067-49EC-B6B8-831597A81BA2}">
      <dsp:nvSpPr>
        <dsp:cNvPr id="0" name=""/>
        <dsp:cNvSpPr/>
      </dsp:nvSpPr>
      <dsp:spPr>
        <a:xfrm>
          <a:off x="1789786" y="83283"/>
          <a:ext cx="5495090" cy="31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GB" sz="1700" kern="1200" noProof="0" dirty="0">
              <a:latin typeface="Aptos" panose="020B0004020202020204" pitchFamily="34" charset="0"/>
            </a:rPr>
            <a:t>Total Fund Amount</a:t>
          </a:r>
        </a:p>
      </dsp:txBody>
      <dsp:txXfrm>
        <a:off x="1789786" y="83283"/>
        <a:ext cx="5495090" cy="311399"/>
      </dsp:txXfrm>
    </dsp:sp>
    <dsp:sp modelId="{C06AE16E-7454-4713-9A88-DA983BD62147}">
      <dsp:nvSpPr>
        <dsp:cNvPr id="0" name=""/>
        <dsp:cNvSpPr/>
      </dsp:nvSpPr>
      <dsp:spPr>
        <a:xfrm>
          <a:off x="1789786" y="595993"/>
          <a:ext cx="5495090" cy="72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GB" sz="1300" kern="1200" noProof="0" dirty="0">
              <a:latin typeface="Aptos" panose="020B0004020202020204" pitchFamily="34" charset="0"/>
            </a:rPr>
            <a:t>Courtesy of NHS Highland, HTSI has over £75,000 to support third sector organisations in Highland. This is intended for specific rural areas in Highland which had not been part of the social prescribing programme until last year.</a:t>
          </a:r>
        </a:p>
      </dsp:txBody>
      <dsp:txXfrm>
        <a:off x="1789786" y="595993"/>
        <a:ext cx="5495090" cy="729199"/>
      </dsp:txXfrm>
    </dsp:sp>
    <dsp:sp modelId="{871AD10B-9285-4C93-94DE-5736A9D4CCD3}">
      <dsp:nvSpPr>
        <dsp:cNvPr id="0" name=""/>
        <dsp:cNvSpPr/>
      </dsp:nvSpPr>
      <dsp:spPr>
        <a:xfrm>
          <a:off x="0" y="1738569"/>
          <a:ext cx="1609786" cy="160978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FD53E-E462-4762-AD44-2FE767E26955}">
      <dsp:nvSpPr>
        <dsp:cNvPr id="0" name=""/>
        <dsp:cNvSpPr/>
      </dsp:nvSpPr>
      <dsp:spPr>
        <a:xfrm>
          <a:off x="1789786" y="1738569"/>
          <a:ext cx="5495090" cy="307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GB" sz="1700" kern="1200" noProof="0" dirty="0">
              <a:latin typeface="Aptos" panose="020B0004020202020204" pitchFamily="34" charset="0"/>
            </a:rPr>
            <a:t>Purpose of Grants</a:t>
          </a:r>
        </a:p>
      </dsp:txBody>
      <dsp:txXfrm>
        <a:off x="1789786" y="1738569"/>
        <a:ext cx="5495090" cy="307318"/>
      </dsp:txXfrm>
    </dsp:sp>
    <dsp:sp modelId="{1A384536-F83C-44FE-9F9B-CFA64FD55698}">
      <dsp:nvSpPr>
        <dsp:cNvPr id="0" name=""/>
        <dsp:cNvSpPr/>
      </dsp:nvSpPr>
      <dsp:spPr>
        <a:xfrm>
          <a:off x="1789786" y="2262546"/>
          <a:ext cx="5495090" cy="869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GB" sz="1300" kern="1200" noProof="0" dirty="0">
              <a:latin typeface="Aptos" panose="020B0004020202020204" pitchFamily="34" charset="0"/>
            </a:rPr>
            <a:t>The funds will be allocated as one-off grants of &lt;£10,000 to help increase capacity in communities between 2025 and 2027. The aim is to improve access to support to facilitate social prescribing in your area, reducing health inequalities and addressing social issues.</a:t>
          </a:r>
        </a:p>
      </dsp:txBody>
      <dsp:txXfrm>
        <a:off x="1789786" y="2262546"/>
        <a:ext cx="5495090" cy="869149"/>
      </dsp:txXfrm>
    </dsp:sp>
    <dsp:sp modelId="{45566D43-EFF7-45EB-857F-926F517DB8D6}">
      <dsp:nvSpPr>
        <dsp:cNvPr id="0" name=""/>
        <dsp:cNvSpPr/>
      </dsp:nvSpPr>
      <dsp:spPr>
        <a:xfrm>
          <a:off x="0" y="3312827"/>
          <a:ext cx="1609786" cy="160978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48039-F3DE-4FC1-B010-BA00BA3BA7A9}">
      <dsp:nvSpPr>
        <dsp:cNvPr id="0" name=""/>
        <dsp:cNvSpPr/>
      </dsp:nvSpPr>
      <dsp:spPr>
        <a:xfrm>
          <a:off x="1889632" y="3619611"/>
          <a:ext cx="5495090" cy="307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GB" sz="1700" kern="1200" noProof="0" dirty="0">
              <a:latin typeface="Aptos" panose="020B0004020202020204" pitchFamily="34" charset="0"/>
            </a:rPr>
            <a:t>Reporting and Results</a:t>
          </a:r>
        </a:p>
      </dsp:txBody>
      <dsp:txXfrm>
        <a:off x="1889632" y="3619611"/>
        <a:ext cx="5495090" cy="307318"/>
      </dsp:txXfrm>
    </dsp:sp>
    <dsp:sp modelId="{914B7F87-64D4-4C2A-ADC8-A13EA13B5EFF}">
      <dsp:nvSpPr>
        <dsp:cNvPr id="0" name=""/>
        <dsp:cNvSpPr/>
      </dsp:nvSpPr>
      <dsp:spPr>
        <a:xfrm>
          <a:off x="1789786" y="4014075"/>
          <a:ext cx="5495090" cy="84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GB" sz="1300" kern="1200" noProof="0" dirty="0">
              <a:latin typeface="Aptos" panose="020B0004020202020204" pitchFamily="34" charset="0"/>
            </a:rPr>
            <a:t>Third sector organisations will report their outcomes to HTSI, including evidence of the difference made for individuals, and ensure organisations are supported to deliver services and evaluate impact.</a:t>
          </a:r>
        </a:p>
      </dsp:txBody>
      <dsp:txXfrm>
        <a:off x="1789786" y="4014075"/>
        <a:ext cx="5495090" cy="843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13831-843B-42CD-A137-2FF73C101EA3}">
      <dsp:nvSpPr>
        <dsp:cNvPr id="0" name=""/>
        <dsp:cNvSpPr/>
      </dsp:nvSpPr>
      <dsp:spPr>
        <a:xfrm rot="5400000">
          <a:off x="4771154" y="-1938020"/>
          <a:ext cx="782618" cy="485878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noProof="0" dirty="0">
              <a:latin typeface="Aptos" panose="020B0004020202020204" pitchFamily="34" charset="0"/>
            </a:rPr>
            <a:t>Applicants must demonstrate a clear need within the community and provide evidence of community-led engagement/development.</a:t>
          </a:r>
        </a:p>
      </dsp:txBody>
      <dsp:txXfrm rot="-5400000">
        <a:off x="2733069" y="138269"/>
        <a:ext cx="4820585" cy="706210"/>
      </dsp:txXfrm>
    </dsp:sp>
    <dsp:sp modelId="{A843A285-B6E9-41C5-B1FF-810394833B48}">
      <dsp:nvSpPr>
        <dsp:cNvPr id="0" name=""/>
        <dsp:cNvSpPr/>
      </dsp:nvSpPr>
      <dsp:spPr>
        <a:xfrm>
          <a:off x="0" y="2237"/>
          <a:ext cx="2733069" cy="97827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ptos" panose="020B0004020202020204" pitchFamily="34" charset="0"/>
            </a:rPr>
            <a:t>Evidence of Need</a:t>
          </a:r>
          <a:endParaRPr lang="en-GB" sz="2000" kern="1200" noProof="0" dirty="0">
            <a:latin typeface="Aptos" panose="020B0004020202020204" pitchFamily="34" charset="0"/>
          </a:endParaRPr>
        </a:p>
      </dsp:txBody>
      <dsp:txXfrm>
        <a:off x="47755" y="49992"/>
        <a:ext cx="2637559" cy="882763"/>
      </dsp:txXfrm>
    </dsp:sp>
    <dsp:sp modelId="{051D0535-B3AF-4CB6-BD7A-11D778FFF14E}">
      <dsp:nvSpPr>
        <dsp:cNvPr id="0" name=""/>
        <dsp:cNvSpPr/>
      </dsp:nvSpPr>
      <dsp:spPr>
        <a:xfrm rot="5400000">
          <a:off x="4771154" y="-910834"/>
          <a:ext cx="782618" cy="4858789"/>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noProof="0" dirty="0">
              <a:latin typeface="Aptos" panose="020B0004020202020204" pitchFamily="34" charset="0"/>
            </a:rPr>
            <a:t>Experience in operating services in Highland, particularly with vulnerable populations.</a:t>
          </a:r>
        </a:p>
      </dsp:txBody>
      <dsp:txXfrm rot="-5400000">
        <a:off x="2733069" y="1165455"/>
        <a:ext cx="4820585" cy="706210"/>
      </dsp:txXfrm>
    </dsp:sp>
    <dsp:sp modelId="{48757D08-7534-4A7C-8E8B-E55C7A46D78C}">
      <dsp:nvSpPr>
        <dsp:cNvPr id="0" name=""/>
        <dsp:cNvSpPr/>
      </dsp:nvSpPr>
      <dsp:spPr>
        <a:xfrm>
          <a:off x="0" y="1029424"/>
          <a:ext cx="2733069" cy="9782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ptos" panose="020B0004020202020204" pitchFamily="34" charset="0"/>
            </a:rPr>
            <a:t>Experience operating in Highland</a:t>
          </a:r>
          <a:endParaRPr lang="en-GB" sz="2000" kern="1200" noProof="0" dirty="0">
            <a:latin typeface="Aptos" panose="020B0004020202020204" pitchFamily="34" charset="0"/>
          </a:endParaRPr>
        </a:p>
      </dsp:txBody>
      <dsp:txXfrm>
        <a:off x="47755" y="1077179"/>
        <a:ext cx="2637559" cy="882763"/>
      </dsp:txXfrm>
    </dsp:sp>
    <dsp:sp modelId="{C85488AA-A1FE-4DA2-BDFF-B6648BA7973A}">
      <dsp:nvSpPr>
        <dsp:cNvPr id="0" name=""/>
        <dsp:cNvSpPr/>
      </dsp:nvSpPr>
      <dsp:spPr>
        <a:xfrm rot="5400000">
          <a:off x="4771154" y="116352"/>
          <a:ext cx="782618" cy="485878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noProof="0" dirty="0">
              <a:latin typeface="Aptos" panose="020B0004020202020204" pitchFamily="34" charset="0"/>
            </a:rPr>
            <a:t>Proposals must align with the aims and objectives of social prescribing to qualify for funding.</a:t>
          </a:r>
        </a:p>
      </dsp:txBody>
      <dsp:txXfrm rot="-5400000">
        <a:off x="2733069" y="2192641"/>
        <a:ext cx="4820585" cy="706210"/>
      </dsp:txXfrm>
    </dsp:sp>
    <dsp:sp modelId="{4AEB4510-D2E0-4438-BF31-D6BB546AB9ED}">
      <dsp:nvSpPr>
        <dsp:cNvPr id="0" name=""/>
        <dsp:cNvSpPr/>
      </dsp:nvSpPr>
      <dsp:spPr>
        <a:xfrm>
          <a:off x="0" y="2056610"/>
          <a:ext cx="2733069" cy="97827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ptos" panose="020B0004020202020204" pitchFamily="34" charset="0"/>
            </a:rPr>
            <a:t>Alignment with Social Prescribing</a:t>
          </a:r>
          <a:endParaRPr lang="en-GB" sz="2000" kern="1200" noProof="0" dirty="0">
            <a:latin typeface="Aptos" panose="020B0004020202020204" pitchFamily="34" charset="0"/>
          </a:endParaRPr>
        </a:p>
      </dsp:txBody>
      <dsp:txXfrm>
        <a:off x="47755" y="2104365"/>
        <a:ext cx="2637559" cy="882763"/>
      </dsp:txXfrm>
    </dsp:sp>
    <dsp:sp modelId="{1324C11B-0B9F-46BF-ACB2-85184A4D93CF}">
      <dsp:nvSpPr>
        <dsp:cNvPr id="0" name=""/>
        <dsp:cNvSpPr/>
      </dsp:nvSpPr>
      <dsp:spPr>
        <a:xfrm rot="5400000">
          <a:off x="4771154" y="1143539"/>
          <a:ext cx="782618" cy="485878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noProof="0" dirty="0">
              <a:latin typeface="Aptos" panose="020B0004020202020204" pitchFamily="34" charset="0"/>
            </a:rPr>
            <a:t>Organisations must demonstrate quality, competency, and viability in their proposed services to be considered eligible.</a:t>
          </a:r>
        </a:p>
      </dsp:txBody>
      <dsp:txXfrm rot="-5400000">
        <a:off x="2733069" y="3219828"/>
        <a:ext cx="4820585" cy="706210"/>
      </dsp:txXfrm>
    </dsp:sp>
    <dsp:sp modelId="{000C253F-4B02-4C73-B07E-491E3FA1F037}">
      <dsp:nvSpPr>
        <dsp:cNvPr id="0" name=""/>
        <dsp:cNvSpPr/>
      </dsp:nvSpPr>
      <dsp:spPr>
        <a:xfrm>
          <a:off x="0" y="3083797"/>
          <a:ext cx="2733069" cy="9782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ptos" panose="020B0004020202020204" pitchFamily="34" charset="0"/>
            </a:rPr>
            <a:t>Quality and Viability</a:t>
          </a:r>
          <a:endParaRPr lang="en-GB" sz="2000" kern="1200" noProof="0" dirty="0">
            <a:latin typeface="Aptos" panose="020B0004020202020204" pitchFamily="34" charset="0"/>
          </a:endParaRPr>
        </a:p>
      </dsp:txBody>
      <dsp:txXfrm>
        <a:off x="47755" y="3131552"/>
        <a:ext cx="2637559" cy="882763"/>
      </dsp:txXfrm>
    </dsp:sp>
    <dsp:sp modelId="{3DC1F024-CFB3-4EE6-8EA4-B00B9875D8D9}">
      <dsp:nvSpPr>
        <dsp:cNvPr id="0" name=""/>
        <dsp:cNvSpPr/>
      </dsp:nvSpPr>
      <dsp:spPr>
        <a:xfrm rot="5400000">
          <a:off x="4771154" y="2170726"/>
          <a:ext cx="782618" cy="4858789"/>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GB" sz="1500" kern="1200" noProof="0" dirty="0">
              <a:latin typeface="Aptos" panose="020B0004020202020204" pitchFamily="34" charset="0"/>
            </a:rPr>
            <a:t>The ability to expand existing services while considering long-term sustainability, is important for any organisations looking to enhance community support.</a:t>
          </a:r>
        </a:p>
      </dsp:txBody>
      <dsp:txXfrm rot="-5400000">
        <a:off x="2733069" y="4247015"/>
        <a:ext cx="4820585" cy="706210"/>
      </dsp:txXfrm>
    </dsp:sp>
    <dsp:sp modelId="{0F73E003-4ADA-44D7-A88A-3A49C51B5FF8}">
      <dsp:nvSpPr>
        <dsp:cNvPr id="0" name=""/>
        <dsp:cNvSpPr/>
      </dsp:nvSpPr>
      <dsp:spPr>
        <a:xfrm>
          <a:off x="0" y="4110984"/>
          <a:ext cx="2733069" cy="97827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noProof="0" dirty="0">
              <a:latin typeface="Aptos" panose="020B0004020202020204" pitchFamily="34" charset="0"/>
            </a:rPr>
            <a:t>Capacity and Sustainability</a:t>
          </a:r>
          <a:endParaRPr lang="en-GB" sz="2000" kern="1200" noProof="0" dirty="0">
            <a:latin typeface="Aptos" panose="020B0004020202020204" pitchFamily="34" charset="0"/>
          </a:endParaRPr>
        </a:p>
      </dsp:txBody>
      <dsp:txXfrm>
        <a:off x="47755" y="4158739"/>
        <a:ext cx="2637559" cy="882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777AC-7C0E-4861-AD33-C89D3DA4C21B}">
      <dsp:nvSpPr>
        <dsp:cNvPr id="0" name=""/>
        <dsp:cNvSpPr/>
      </dsp:nvSpPr>
      <dsp:spPr>
        <a:xfrm rot="5400000">
          <a:off x="4277673" y="-1615135"/>
          <a:ext cx="1016056" cy="450419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To measure change, you need a baseline and a conclusion as a minimum</a:t>
          </a:r>
        </a:p>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The difference should relate to the outcomes you want to achieve</a:t>
          </a:r>
        </a:p>
      </dsp:txBody>
      <dsp:txXfrm rot="-5400000">
        <a:off x="2533606" y="178532"/>
        <a:ext cx="4454590" cy="916856"/>
      </dsp:txXfrm>
    </dsp:sp>
    <dsp:sp modelId="{5C9BF579-D8EB-44F4-9771-990C90CB9335}">
      <dsp:nvSpPr>
        <dsp:cNvPr id="0" name=""/>
        <dsp:cNvSpPr/>
      </dsp:nvSpPr>
      <dsp:spPr>
        <a:xfrm>
          <a:off x="0" y="1924"/>
          <a:ext cx="2533606" cy="12700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noProof="0" dirty="0">
              <a:latin typeface="Aptos" panose="020B0004020202020204" pitchFamily="34" charset="0"/>
            </a:rPr>
            <a:t>Evaluation is about measuring the difference your project makes:</a:t>
          </a:r>
        </a:p>
      </dsp:txBody>
      <dsp:txXfrm>
        <a:off x="62000" y="63924"/>
        <a:ext cx="2409606" cy="1146070"/>
      </dsp:txXfrm>
    </dsp:sp>
    <dsp:sp modelId="{1B418653-26F9-4CED-9446-B1EE726B1459}">
      <dsp:nvSpPr>
        <dsp:cNvPr id="0" name=""/>
        <dsp:cNvSpPr/>
      </dsp:nvSpPr>
      <dsp:spPr>
        <a:xfrm rot="5400000">
          <a:off x="4277673" y="-281562"/>
          <a:ext cx="1016056" cy="4504190"/>
        </a:xfrm>
        <a:prstGeom prst="round2SameRect">
          <a:avLst/>
        </a:prstGeom>
        <a:solidFill>
          <a:schemeClr val="accent4">
            <a:tint val="40000"/>
            <a:alpha val="90000"/>
            <a:hueOff val="-7948142"/>
            <a:satOff val="18768"/>
            <a:lumOff val="2898"/>
            <a:alphaOff val="0"/>
          </a:schemeClr>
        </a:solidFill>
        <a:ln w="12700" cap="flat" cmpd="sng" algn="ctr">
          <a:solidFill>
            <a:schemeClr val="accent4">
              <a:tint val="40000"/>
              <a:alpha val="90000"/>
              <a:hueOff val="-7948142"/>
              <a:satOff val="18768"/>
              <a:lumOff val="28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No. of sessions</a:t>
          </a:r>
        </a:p>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No. of people (including staff/vols) </a:t>
          </a:r>
        </a:p>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Hours of support</a:t>
          </a:r>
        </a:p>
      </dsp:txBody>
      <dsp:txXfrm rot="-5400000">
        <a:off x="2533606" y="1512105"/>
        <a:ext cx="4454590" cy="916856"/>
      </dsp:txXfrm>
    </dsp:sp>
    <dsp:sp modelId="{AF6BB38E-27D1-4A78-A141-2D7D6C87DCDF}">
      <dsp:nvSpPr>
        <dsp:cNvPr id="0" name=""/>
        <dsp:cNvSpPr/>
      </dsp:nvSpPr>
      <dsp:spPr>
        <a:xfrm>
          <a:off x="0" y="1335497"/>
          <a:ext cx="2533606" cy="1270070"/>
        </a:xfrm>
        <a:prstGeom prst="roundRect">
          <a:avLst/>
        </a:prstGeom>
        <a:solidFill>
          <a:schemeClr val="accent4">
            <a:hueOff val="-7959467"/>
            <a:satOff val="19677"/>
            <a:lumOff val="1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noProof="0" dirty="0">
              <a:latin typeface="Aptos" panose="020B0004020202020204" pitchFamily="34" charset="0"/>
            </a:rPr>
            <a:t>Monitoring is about tracking progress via outputs/activities:</a:t>
          </a:r>
        </a:p>
      </dsp:txBody>
      <dsp:txXfrm>
        <a:off x="62000" y="1397497"/>
        <a:ext cx="2409606" cy="1146070"/>
      </dsp:txXfrm>
    </dsp:sp>
    <dsp:sp modelId="{277C5A1C-26D9-4280-9A5A-B574FB61CFEA}">
      <dsp:nvSpPr>
        <dsp:cNvPr id="0" name=""/>
        <dsp:cNvSpPr/>
      </dsp:nvSpPr>
      <dsp:spPr>
        <a:xfrm rot="5400000">
          <a:off x="4277673" y="1052011"/>
          <a:ext cx="1016056" cy="4504190"/>
        </a:xfrm>
        <a:prstGeom prst="round2SameRect">
          <a:avLst/>
        </a:prstGeom>
        <a:solidFill>
          <a:schemeClr val="accent4">
            <a:tint val="40000"/>
            <a:alpha val="90000"/>
            <a:hueOff val="-15896285"/>
            <a:satOff val="37536"/>
            <a:lumOff val="5796"/>
            <a:alphaOff val="0"/>
          </a:schemeClr>
        </a:solidFill>
        <a:ln w="12700" cap="flat" cmpd="sng" algn="ctr">
          <a:solidFill>
            <a:schemeClr val="accent4">
              <a:tint val="40000"/>
              <a:alpha val="90000"/>
              <a:hueOff val="-15896285"/>
              <a:satOff val="37536"/>
              <a:lumOff val="57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Demographics of people engaging with the project</a:t>
          </a:r>
        </a:p>
        <a:p>
          <a:pPr marL="114300" lvl="1" indent="-114300" algn="l" defTabSz="622300">
            <a:lnSpc>
              <a:spcPct val="90000"/>
            </a:lnSpc>
            <a:spcBef>
              <a:spcPct val="0"/>
            </a:spcBef>
            <a:spcAft>
              <a:spcPct val="15000"/>
            </a:spcAft>
            <a:buChar char="•"/>
          </a:pPr>
          <a:r>
            <a:rPr lang="en-GB" sz="1400" kern="1200" noProof="0" dirty="0">
              <a:latin typeface="Aptos" panose="020B0004020202020204" pitchFamily="34" charset="0"/>
            </a:rPr>
            <a:t>Ensure costs of inclusion reflected in project details</a:t>
          </a:r>
        </a:p>
      </dsp:txBody>
      <dsp:txXfrm rot="-5400000">
        <a:off x="2533606" y="2845678"/>
        <a:ext cx="4454590" cy="916856"/>
      </dsp:txXfrm>
    </dsp:sp>
    <dsp:sp modelId="{772D0E62-1658-4E79-BC2A-D971AF323CDF}">
      <dsp:nvSpPr>
        <dsp:cNvPr id="0" name=""/>
        <dsp:cNvSpPr/>
      </dsp:nvSpPr>
      <dsp:spPr>
        <a:xfrm>
          <a:off x="0" y="2669071"/>
          <a:ext cx="2533606" cy="1270070"/>
        </a:xfrm>
        <a:prstGeom prst="roundRect">
          <a:avLst/>
        </a:prstGeom>
        <a:solidFill>
          <a:schemeClr val="accent4">
            <a:hueOff val="-15918935"/>
            <a:satOff val="39353"/>
            <a:lumOff val="2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kern="1200" noProof="0" dirty="0">
              <a:latin typeface="Aptos" panose="020B0004020202020204" pitchFamily="34" charset="0"/>
            </a:rPr>
            <a:t>Equality Monitoring is about demonstrating inclusion:</a:t>
          </a:r>
        </a:p>
      </dsp:txBody>
      <dsp:txXfrm>
        <a:off x="62000" y="2731071"/>
        <a:ext cx="2409606" cy="1146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42C5F-FC4C-400F-9C2C-4F8FDA96ADE7}">
      <dsp:nvSpPr>
        <dsp:cNvPr id="0" name=""/>
        <dsp:cNvSpPr/>
      </dsp:nvSpPr>
      <dsp:spPr>
        <a:xfrm>
          <a:off x="0" y="0"/>
          <a:ext cx="2315843" cy="537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r>
            <a:rPr lang="en-GB" sz="1600" kern="1200" noProof="0" dirty="0">
              <a:solidFill>
                <a:schemeClr val="tx2">
                  <a:lumMod val="50000"/>
                  <a:lumOff val="50000"/>
                </a:schemeClr>
              </a:solidFill>
              <a:latin typeface="Aptos" panose="020B0004020202020204" pitchFamily="34" charset="0"/>
            </a:rPr>
            <a:t>Understanding Application Process</a:t>
          </a:r>
        </a:p>
      </dsp:txBody>
      <dsp:txXfrm>
        <a:off x="0" y="0"/>
        <a:ext cx="2315843" cy="537468"/>
      </dsp:txXfrm>
    </dsp:sp>
    <dsp:sp modelId="{36198155-1807-4A60-838D-F6BE63FC152E}">
      <dsp:nvSpPr>
        <dsp:cNvPr id="0" name=""/>
        <dsp:cNvSpPr/>
      </dsp:nvSpPr>
      <dsp:spPr>
        <a:xfrm>
          <a:off x="0" y="673735"/>
          <a:ext cx="2315843" cy="1952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n-GB" sz="1600" kern="1200" noProof="0" dirty="0">
              <a:latin typeface="Aptos" panose="020B0004020202020204" pitchFamily="34" charset="0"/>
            </a:rPr>
            <a:t>A clear understanding of the fund’s criteria and application process is crucial for organisations to benefit effectively from this opportunity.</a:t>
          </a:r>
        </a:p>
      </dsp:txBody>
      <dsp:txXfrm>
        <a:off x="0" y="673735"/>
        <a:ext cx="2315843" cy="1952051"/>
      </dsp:txXfrm>
    </dsp:sp>
    <dsp:sp modelId="{73C35685-4C93-47E4-B5CD-3BB553B9E119}">
      <dsp:nvSpPr>
        <dsp:cNvPr id="0" name=""/>
        <dsp:cNvSpPr/>
      </dsp:nvSpPr>
      <dsp:spPr>
        <a:xfrm>
          <a:off x="2547427" y="0"/>
          <a:ext cx="2315843" cy="537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r>
            <a:rPr lang="en-GB" sz="1600" kern="1200" noProof="0" dirty="0">
              <a:solidFill>
                <a:schemeClr val="accent5"/>
              </a:solidFill>
              <a:latin typeface="Aptos" panose="020B0004020202020204" pitchFamily="34" charset="0"/>
            </a:rPr>
            <a:t>Support with your application</a:t>
          </a:r>
        </a:p>
      </dsp:txBody>
      <dsp:txXfrm>
        <a:off x="2547427" y="0"/>
        <a:ext cx="2315843" cy="537468"/>
      </dsp:txXfrm>
    </dsp:sp>
    <dsp:sp modelId="{1A455E48-708E-4D91-A330-E8C8C3E0CDC3}">
      <dsp:nvSpPr>
        <dsp:cNvPr id="0" name=""/>
        <dsp:cNvSpPr/>
      </dsp:nvSpPr>
      <dsp:spPr>
        <a:xfrm>
          <a:off x="2547427" y="673735"/>
          <a:ext cx="2315843" cy="1952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n-GB" sz="1600" kern="1200" noProof="0" dirty="0">
              <a:latin typeface="Aptos" panose="020B0004020202020204" pitchFamily="34" charset="0"/>
            </a:rPr>
            <a:t>If you need support or to discuss your proposal, it’s critical that you contact us as early as possible, to enable us to respond in time.</a:t>
          </a:r>
        </a:p>
      </dsp:txBody>
      <dsp:txXfrm>
        <a:off x="2547427" y="673735"/>
        <a:ext cx="2315843" cy="1952051"/>
      </dsp:txXfrm>
    </dsp:sp>
    <dsp:sp modelId="{3CDEBB1C-5986-47CD-A7C6-0DAAC48ABC58}">
      <dsp:nvSpPr>
        <dsp:cNvPr id="0" name=""/>
        <dsp:cNvSpPr/>
      </dsp:nvSpPr>
      <dsp:spPr>
        <a:xfrm>
          <a:off x="5094854" y="0"/>
          <a:ext cx="2315843" cy="537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defRPr b="1"/>
          </a:pPr>
          <a:r>
            <a:rPr lang="en-GB" sz="1600" kern="1200" noProof="0" dirty="0">
              <a:solidFill>
                <a:schemeClr val="accent1">
                  <a:lumMod val="60000"/>
                  <a:lumOff val="40000"/>
                </a:schemeClr>
              </a:solidFill>
              <a:latin typeface="Aptos" panose="020B0004020202020204" pitchFamily="34" charset="0"/>
            </a:rPr>
            <a:t>Guidance &amp; FAQs</a:t>
          </a:r>
        </a:p>
      </dsp:txBody>
      <dsp:txXfrm>
        <a:off x="5094854" y="0"/>
        <a:ext cx="2315843" cy="537468"/>
      </dsp:txXfrm>
    </dsp:sp>
    <dsp:sp modelId="{95D95ABF-519A-4DAD-B847-F519BD5D9B9B}">
      <dsp:nvSpPr>
        <dsp:cNvPr id="0" name=""/>
        <dsp:cNvSpPr/>
      </dsp:nvSpPr>
      <dsp:spPr>
        <a:xfrm>
          <a:off x="5094854" y="673735"/>
          <a:ext cx="2315843" cy="1952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en-GB" sz="1600" kern="1200" noProof="0" dirty="0">
              <a:latin typeface="Aptos" panose="020B0004020202020204" pitchFamily="34" charset="0"/>
            </a:rPr>
            <a:t>Please ensure that you have thoroughly checked the documents provided online before asking for support, to ensure that we have not already answered your query.</a:t>
          </a:r>
        </a:p>
      </dsp:txBody>
      <dsp:txXfrm>
        <a:off x="5094854" y="673735"/>
        <a:ext cx="2315843" cy="1952051"/>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D2C56-543B-45DD-8C03-8828B77C6551}" type="datetimeFigureOut">
              <a:rPr lang="en-GB" smtClean="0"/>
              <a:t>16/04/2025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DE173-FA8B-433E-A274-70B9BC85223D}" type="slidenum">
              <a:rPr lang="en-GB" smtClean="0"/>
              <a:t>‹#›</a:t>
            </a:fld>
            <a:endParaRPr lang="en-GB"/>
          </a:p>
        </p:txBody>
      </p:sp>
    </p:spTree>
    <p:extLst>
      <p:ext uri="{BB962C8B-B14F-4D97-AF65-F5344CB8AC3E}">
        <p14:creationId xmlns:p14="http://schemas.microsoft.com/office/powerpoint/2010/main" val="428117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and start recording
---
This presentation aims to provide an overview of the Community Link Worker Third Sector Fund, focusing on its purpose, target organizations, application process, and funding criteria. It is designed to inform stakeholders about the opportunities available for third sector organizations to enhance health and wellbeing in communities.
</a:t>
            </a:r>
          </a:p>
        </p:txBody>
      </p:sp>
      <p:sp>
        <p:nvSpPr>
          <p:cNvPr id="4" name="Slide Number Placeholder 3"/>
          <p:cNvSpPr>
            <a:spLocks noGrp="1"/>
          </p:cNvSpPr>
          <p:nvPr>
            <p:ph type="sldNum" sz="quarter" idx="5"/>
          </p:nvPr>
        </p:nvSpPr>
        <p:spPr/>
        <p:txBody>
          <a:bodyPr/>
          <a:lstStyle/>
          <a:p>
            <a:fld id="{7ABD0D60-D294-4313-B7C3-699419DD07F1}" type="slidenum">
              <a:rPr lang="en-GB" smtClean="0"/>
              <a:t>1</a:t>
            </a:fld>
            <a:endParaRPr lang="en-GB" dirty="0"/>
          </a:p>
        </p:txBody>
      </p:sp>
    </p:spTree>
    <p:extLst>
      <p:ext uri="{BB962C8B-B14F-4D97-AF65-F5344CB8AC3E}">
        <p14:creationId xmlns:p14="http://schemas.microsoft.com/office/powerpoint/2010/main" val="3139736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3A916-EEFF-AC4F-DAA7-A9D7A222F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64C20-F0DE-432F-24BD-7BEDBEDA5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2D75E-5018-AC7F-6EED-FBF34B05CF75}"/>
              </a:ext>
            </a:extLst>
          </p:cNvPr>
          <p:cNvSpPr>
            <a:spLocks noGrp="1"/>
          </p:cNvSpPr>
          <p:nvPr>
            <p:ph type="body" idx="1"/>
          </p:nvPr>
        </p:nvSpPr>
        <p:spPr/>
        <p:txBody>
          <a:bodyPr/>
          <a:lstStyle/>
          <a:p>
            <a:r>
              <a:rPr lang="en-US" b="0" i="0" dirty="0">
                <a:solidFill>
                  <a:srgbClr val="FFFFFF"/>
                </a:solidFill>
                <a:effectLst/>
                <a:latin typeface="Segoe UI" panose="020B0502040204020203" pitchFamily="34" charset="0"/>
              </a:rPr>
              <a:t>Capital expenditure usually refers to funds used to acquire, upgrade, and maintain physical assets such as buildings, technology, and equipment. These expenditures are typically one-time costs but contribute to the long-term value and functionality of the project. </a:t>
            </a:r>
            <a:endParaRPr lang="en-GB" dirty="0"/>
          </a:p>
        </p:txBody>
      </p:sp>
      <p:sp>
        <p:nvSpPr>
          <p:cNvPr id="4" name="Slide Number Placeholder 3">
            <a:extLst>
              <a:ext uri="{FF2B5EF4-FFF2-40B4-BE49-F238E27FC236}">
                <a16:creationId xmlns:a16="http://schemas.microsoft.com/office/drawing/2014/main" id="{5BF76916-4661-14BE-93F2-299F261D46AF}"/>
              </a:ext>
            </a:extLst>
          </p:cNvPr>
          <p:cNvSpPr>
            <a:spLocks noGrp="1"/>
          </p:cNvSpPr>
          <p:nvPr>
            <p:ph type="sldNum" sz="quarter" idx="5"/>
          </p:nvPr>
        </p:nvSpPr>
        <p:spPr/>
        <p:txBody>
          <a:bodyPr/>
          <a:lstStyle/>
          <a:p>
            <a:fld id="{301F054C-E524-4EBC-8C76-18710DFB5363}" type="slidenum">
              <a:rPr lang="en-GB" smtClean="0"/>
              <a:t>10</a:t>
            </a:fld>
            <a:endParaRPr lang="en-GB"/>
          </a:p>
        </p:txBody>
      </p:sp>
    </p:spTree>
    <p:extLst>
      <p:ext uri="{BB962C8B-B14F-4D97-AF65-F5344CB8AC3E}">
        <p14:creationId xmlns:p14="http://schemas.microsoft.com/office/powerpoint/2010/main" val="3817743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provide income/expenditure details for the period ending 31 March 2024 for your whole organisation, not just the department related to this application. Figures should be rounded up to the nearest whole number, with no currency symbols or text.</a:t>
            </a:r>
          </a:p>
          <a:p>
            <a:r>
              <a:rPr lang="en-GB" dirty="0"/>
              <a:t>Please provide information for the financial year (12 months) ending in March 2024, if possible. Ordinarily, this would be the same period as your latest verified accounts cover, but it's not essential if this is not possible. If your organisation's accounts cover a different 12-month period, please complete the figures for that period, confirm the dates and explain.
This information is usually accessible through your organisations balance sheet, but if you may need assistance with this part of the form, please make sure you build in enough time to access this from the person who handles your finances, especially if this is external to the organisation. Failure to include this may result in your application not being assessed.
We have provided a free text box to provide any explanation required on your accounts. Please note that apart from the financial accounts we ask you to upload before you submit your application, we cannot accept any supporting documents as part of your application. The panel members have to find time to read through all the applications on top of any day job they may have, so it’s important that you consider this when writing your application. This is why we limit word count as well and its up to applicants to find a way to answer the questions and provide supporting statements that fit the prescribed format. 
</a:t>
            </a:r>
          </a:p>
        </p:txBody>
      </p:sp>
      <p:sp>
        <p:nvSpPr>
          <p:cNvPr id="4" name="Slide Number Placeholder 3"/>
          <p:cNvSpPr>
            <a:spLocks noGrp="1"/>
          </p:cNvSpPr>
          <p:nvPr>
            <p:ph type="sldNum" sz="quarter" idx="5"/>
          </p:nvPr>
        </p:nvSpPr>
        <p:spPr/>
        <p:txBody>
          <a:bodyPr/>
          <a:lstStyle/>
          <a:p>
            <a:fld id="{301F054C-E524-4EBC-8C76-18710DFB5363}" type="slidenum">
              <a:rPr lang="en-GB" smtClean="0"/>
              <a:t>11</a:t>
            </a:fld>
            <a:endParaRPr lang="en-GB"/>
          </a:p>
        </p:txBody>
      </p:sp>
    </p:spTree>
    <p:extLst>
      <p:ext uri="{BB962C8B-B14F-4D97-AF65-F5344CB8AC3E}">
        <p14:creationId xmlns:p14="http://schemas.microsoft.com/office/powerpoint/2010/main" val="2005645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7ABD0D60-D294-4313-B7C3-699419DD07F1}" type="slidenum">
              <a:rPr lang="en-GB" smtClean="0"/>
              <a:t>12</a:t>
            </a:fld>
            <a:endParaRPr lang="en-GB"/>
          </a:p>
        </p:txBody>
      </p:sp>
    </p:spTree>
    <p:extLst>
      <p:ext uri="{BB962C8B-B14F-4D97-AF65-F5344CB8AC3E}">
        <p14:creationId xmlns:p14="http://schemas.microsoft.com/office/powerpoint/2010/main" val="49429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E473-F8E4-1E0D-B8D8-C604B8AB2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D96A8-3FF3-FCE9-95B9-2846A7E62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2D164-E600-CAC5-ACB7-B83351D9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We’ve scheduled a training session on Engagement, Evaluation &amp; Funding on 29 May. There’s a discount on the cost of the training for members, and if you’re not a member yet you can sign up online for free. 
</a:t>
            </a:r>
          </a:p>
        </p:txBody>
      </p:sp>
      <p:sp>
        <p:nvSpPr>
          <p:cNvPr id="4" name="Slide Number Placeholder 3">
            <a:extLst>
              <a:ext uri="{FF2B5EF4-FFF2-40B4-BE49-F238E27FC236}">
                <a16:creationId xmlns:a16="http://schemas.microsoft.com/office/drawing/2014/main" id="{6A312BE5-D12E-6CB9-01A2-64392745E6FD}"/>
              </a:ext>
            </a:extLst>
          </p:cNvPr>
          <p:cNvSpPr>
            <a:spLocks noGrp="1"/>
          </p:cNvSpPr>
          <p:nvPr>
            <p:ph type="sldNum" sz="quarter" idx="5"/>
          </p:nvPr>
        </p:nvSpPr>
        <p:spPr/>
        <p:txBody>
          <a:bodyPr/>
          <a:lstStyle/>
          <a:p>
            <a:fld id="{7ABD0D60-D294-4313-B7C3-699419DD07F1}" type="slidenum">
              <a:rPr lang="en-GB" smtClean="0"/>
              <a:t>13</a:t>
            </a:fld>
            <a:endParaRPr lang="en-GB"/>
          </a:p>
        </p:txBody>
      </p:sp>
    </p:spTree>
    <p:extLst>
      <p:ext uri="{BB962C8B-B14F-4D97-AF65-F5344CB8AC3E}">
        <p14:creationId xmlns:p14="http://schemas.microsoft.com/office/powerpoint/2010/main" val="365254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the Community Link Worker Third Sector Fund offers vital support to organisations working to improve health and wellbeing in communities, particularly in remote and rural areas. However, in order to fully benefit from this opportunity, it is crucial that you take the time to understand the fund’s aims, criteria, and application process. I know that many of you don’t have dedicated capacity for funding applications, but any time spent on completing the application form with minimal understanding of the guidance will be time wasted. But if you do take the time to follow the guidance, </a:t>
            </a:r>
            <a:r>
              <a:rPr lang="en-GB"/>
              <a:t>you will have </a:t>
            </a:r>
            <a:r>
              <a:rPr lang="en-GB" dirty="0"/>
              <a:t>a much higher chance of success. </a:t>
            </a:r>
          </a:p>
        </p:txBody>
      </p:sp>
      <p:sp>
        <p:nvSpPr>
          <p:cNvPr id="4" name="Slide Number Placeholder 3"/>
          <p:cNvSpPr>
            <a:spLocks noGrp="1"/>
          </p:cNvSpPr>
          <p:nvPr>
            <p:ph type="sldNum" sz="quarter" idx="5"/>
          </p:nvPr>
        </p:nvSpPr>
        <p:spPr/>
        <p:txBody>
          <a:bodyPr/>
          <a:lstStyle/>
          <a:p>
            <a:fld id="{7ABD0D60-D294-4313-B7C3-699419DD07F1}" type="slidenum">
              <a:rPr lang="en-GB" smtClean="0"/>
              <a:t>14</a:t>
            </a:fld>
            <a:endParaRPr lang="en-GB"/>
          </a:p>
        </p:txBody>
      </p:sp>
    </p:spTree>
    <p:extLst>
      <p:ext uri="{BB962C8B-B14F-4D97-AF65-F5344CB8AC3E}">
        <p14:creationId xmlns:p14="http://schemas.microsoft.com/office/powerpoint/2010/main" val="41088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will cover several key areas, including an overview of the fund, the target areas for funding, the service scope, the process, criteria on which applications will be assessed, and details on grant distribution. We’ll also take a moment to prepare you for the financial details that will be required within the application and the evaluation expected of successful applicants. And we will have plenty time after the presentation to take your questions. </a:t>
            </a:r>
          </a:p>
        </p:txBody>
      </p:sp>
      <p:sp>
        <p:nvSpPr>
          <p:cNvPr id="4" name="Slide Number Placeholder 3"/>
          <p:cNvSpPr>
            <a:spLocks noGrp="1"/>
          </p:cNvSpPr>
          <p:nvPr>
            <p:ph type="sldNum" sz="quarter" idx="5"/>
          </p:nvPr>
        </p:nvSpPr>
        <p:spPr/>
        <p:txBody>
          <a:bodyPr/>
          <a:lstStyle/>
          <a:p>
            <a:fld id="{7ABD0D60-D294-4313-B7C3-699419DD07F1}" type="slidenum">
              <a:rPr lang="en-GB" smtClean="0"/>
              <a:t>2</a:t>
            </a:fld>
            <a:endParaRPr lang="en-GB" dirty="0"/>
          </a:p>
        </p:txBody>
      </p:sp>
    </p:spTree>
    <p:extLst>
      <p:ext uri="{BB962C8B-B14F-4D97-AF65-F5344CB8AC3E}">
        <p14:creationId xmlns:p14="http://schemas.microsoft.com/office/powerpoint/2010/main" val="5551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Courtesy of NHS Highland, HTSI has over £75,000 to distribute to third sector organisations in specific areas of Highland. These areas have not been part of the social prescribing programme from the beginning, and these communities have specific rural health challenges.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Grants will be one-off up to £10K maximum, to be spent between now and end March 2027. </a:t>
            </a:r>
            <a:r>
              <a:rPr lang="en-GB" noProof="0" dirty="0"/>
              <a:t>The aim is to improve access to support and facilitate social prescribing in your area, reducing health inequalities and addressing social issues. </a:t>
            </a:r>
            <a:r>
              <a:rPr lang="en-GB" dirty="0"/>
              <a:t>The amount requested should be led by the proposed activities including full cost recovery. </a:t>
            </a:r>
            <a:r>
              <a:rPr lang="en-US" sz="1800" b="0" i="0" u="none" strike="noStrike" baseline="0" dirty="0">
                <a:solidFill>
                  <a:srgbClr val="000000"/>
                </a:solidFill>
                <a:latin typeface="Arial" panose="020B0604020202020204" pitchFamily="34" charset="0"/>
              </a:rPr>
              <a:t>Claiming for overheads or management fees must be justifiable, reasonable and not covered elsewhere by core funding or other grant schemes. </a:t>
            </a:r>
            <a:r>
              <a:rPr lang="en-GB" dirty="0"/>
              <a:t>Please ensure there’s no overlap and that you have everything else in place to deliver, besides the investment. </a:t>
            </a:r>
          </a:p>
          <a:p>
            <a:r>
              <a:rPr lang="en-GB" dirty="0"/>
              <a:t>Successful applicants would report to HTSI and results will be collated for NHS Highland. And of course, as part of our support to TSOs we will ensure that you are supported to deliver services and evaluate impact.</a:t>
            </a:r>
          </a:p>
        </p:txBody>
      </p:sp>
      <p:sp>
        <p:nvSpPr>
          <p:cNvPr id="4" name="Slide Number Placeholder 3"/>
          <p:cNvSpPr>
            <a:spLocks noGrp="1"/>
          </p:cNvSpPr>
          <p:nvPr>
            <p:ph type="sldNum" sz="quarter" idx="5"/>
          </p:nvPr>
        </p:nvSpPr>
        <p:spPr/>
        <p:txBody>
          <a:bodyPr/>
          <a:lstStyle/>
          <a:p>
            <a:fld id="{7ABD0D60-D294-4313-B7C3-699419DD07F1}" type="slidenum">
              <a:rPr lang="en-GB" smtClean="0"/>
              <a:t>3</a:t>
            </a:fld>
            <a:endParaRPr lang="en-GB" dirty="0"/>
          </a:p>
        </p:txBody>
      </p:sp>
    </p:spTree>
    <p:extLst>
      <p:ext uri="{BB962C8B-B14F-4D97-AF65-F5344CB8AC3E}">
        <p14:creationId xmlns:p14="http://schemas.microsoft.com/office/powerpoint/2010/main" val="63100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08CF-63F6-BB57-9643-14D61FCBB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2C62-B825-AB29-394F-70C597993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72407-CBE1-6385-3A50-1171F32E4AA1}"/>
              </a:ext>
            </a:extLst>
          </p:cNvPr>
          <p:cNvSpPr>
            <a:spLocks noGrp="1"/>
          </p:cNvSpPr>
          <p:nvPr>
            <p:ph type="body" idx="1"/>
          </p:nvPr>
        </p:nvSpPr>
        <p:spPr/>
        <p:txBody>
          <a:bodyPr/>
          <a:lstStyle/>
          <a:p>
            <a:r>
              <a:rPr lang="en-GB" dirty="0"/>
              <a:t>Here are the geographic communities targeted for this fund, which were part of the recent expansion of social prescribing in NHS Highland. Whereas some areas of Highland have had CLWs for a few years now, these clusters have had less time to develop services to meet the needs being identified by CLWs and are generally speaking, less populated. So, hopefully you can see the rationale behind offering funds to address rural health inequalities. </a:t>
            </a:r>
          </a:p>
        </p:txBody>
      </p:sp>
      <p:sp>
        <p:nvSpPr>
          <p:cNvPr id="4" name="Slide Number Placeholder 3">
            <a:extLst>
              <a:ext uri="{FF2B5EF4-FFF2-40B4-BE49-F238E27FC236}">
                <a16:creationId xmlns:a16="http://schemas.microsoft.com/office/drawing/2014/main" id="{AFE92984-48DD-319F-FA01-8364205887F7}"/>
              </a:ext>
            </a:extLst>
          </p:cNvPr>
          <p:cNvSpPr>
            <a:spLocks noGrp="1"/>
          </p:cNvSpPr>
          <p:nvPr>
            <p:ph type="sldNum" sz="quarter" idx="5"/>
          </p:nvPr>
        </p:nvSpPr>
        <p:spPr/>
        <p:txBody>
          <a:bodyPr/>
          <a:lstStyle/>
          <a:p>
            <a:fld id="{7ABD0D60-D294-4313-B7C3-699419DD07F1}" type="slidenum">
              <a:rPr lang="en-GB" smtClean="0"/>
              <a:t>4</a:t>
            </a:fld>
            <a:endParaRPr lang="en-GB"/>
          </a:p>
        </p:txBody>
      </p:sp>
    </p:spTree>
    <p:extLst>
      <p:ext uri="{BB962C8B-B14F-4D97-AF65-F5344CB8AC3E}">
        <p14:creationId xmlns:p14="http://schemas.microsoft.com/office/powerpoint/2010/main" val="812184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Services could potentially cover a wide range of social issues that can impact on health and wellbeing, which may include:
·         housing issues
·         employment and learning
·         long-term conditions, support groups
·         money worries
·         physical activity
·         caring for relatives 
·         social isolation
</a:t>
            </a:r>
          </a:p>
        </p:txBody>
      </p:sp>
      <p:sp>
        <p:nvSpPr>
          <p:cNvPr id="4" name="Slide Number Placeholder 3"/>
          <p:cNvSpPr>
            <a:spLocks noGrp="1"/>
          </p:cNvSpPr>
          <p:nvPr>
            <p:ph type="sldNum" sz="quarter" idx="5"/>
          </p:nvPr>
        </p:nvSpPr>
        <p:spPr/>
        <p:txBody>
          <a:bodyPr/>
          <a:lstStyle/>
          <a:p>
            <a:fld id="{7ABD0D60-D294-4313-B7C3-699419DD07F1}" type="slidenum">
              <a:rPr lang="en-GB" smtClean="0"/>
              <a:t>5</a:t>
            </a:fld>
            <a:endParaRPr lang="en-GB"/>
          </a:p>
        </p:txBody>
      </p:sp>
    </p:spTree>
    <p:extLst>
      <p:ext uri="{BB962C8B-B14F-4D97-AF65-F5344CB8AC3E}">
        <p14:creationId xmlns:p14="http://schemas.microsoft.com/office/powerpoint/2010/main" val="390075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HTSI have designed an application process, which includes:
·         These online briefings to share the process and criteria
·         A dedicated web page to share guidance and FAQs
·         Online application portal
·         Host funding panel with health &amp; social care partners 
·         Generate funding agreements and issue payments
·         Establish a reporting schedule and format
·         Collate reports and share evidence with NHS Highland</a:t>
            </a:r>
          </a:p>
        </p:txBody>
      </p:sp>
      <p:sp>
        <p:nvSpPr>
          <p:cNvPr id="4" name="Slide Number Placeholder 3"/>
          <p:cNvSpPr>
            <a:spLocks noGrp="1"/>
          </p:cNvSpPr>
          <p:nvPr>
            <p:ph type="sldNum" sz="quarter" idx="5"/>
          </p:nvPr>
        </p:nvSpPr>
        <p:spPr/>
        <p:txBody>
          <a:bodyPr/>
          <a:lstStyle/>
          <a:p>
            <a:fld id="{7ABD0D60-D294-4313-B7C3-699419DD07F1}" type="slidenum">
              <a:rPr lang="en-GB" smtClean="0"/>
              <a:t>6</a:t>
            </a:fld>
            <a:endParaRPr lang="en-GB"/>
          </a:p>
        </p:txBody>
      </p:sp>
    </p:spTree>
    <p:extLst>
      <p:ext uri="{BB962C8B-B14F-4D97-AF65-F5344CB8AC3E}">
        <p14:creationId xmlns:p14="http://schemas.microsoft.com/office/powerpoint/2010/main" val="339123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be eligible to apply, you must have a bank account registered in the organisation’s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rial" panose="020B0604020202020204" pitchFamily="34" charset="0"/>
              </a:rPr>
              <a:t>Applicants must also be able to demonstrate that they comply with the </a:t>
            </a:r>
            <a:r>
              <a:rPr lang="en-US" sz="1800" b="0" i="0" u="none" strike="noStrike" baseline="0" dirty="0">
                <a:solidFill>
                  <a:srgbClr val="0000FF"/>
                </a:solidFill>
                <a:latin typeface="Arial" panose="020B0604020202020204" pitchFamily="34" charset="0"/>
              </a:rPr>
              <a:t>Fair Work First Policy</a:t>
            </a:r>
            <a:r>
              <a:rPr lang="en-US" sz="1800" b="0" i="0" u="none" strike="noStrike" baseline="0" dirty="0">
                <a:solidFill>
                  <a:srgbClr val="000000"/>
                </a:solidFill>
                <a:latin typeface="Arial" panose="020B0604020202020204" pitchFamily="34" charset="0"/>
              </a:rPr>
              <a:t>. In line with the </a:t>
            </a:r>
            <a:r>
              <a:rPr lang="en-US" sz="1800" b="0" i="0" u="none" strike="noStrike" baseline="0" dirty="0">
                <a:solidFill>
                  <a:srgbClr val="0000FF"/>
                </a:solidFill>
                <a:latin typeface="Arial" panose="020B0604020202020204" pitchFamily="34" charset="0"/>
              </a:rPr>
              <a:t>Bute House Agreement</a:t>
            </a:r>
            <a:r>
              <a:rPr lang="en-US" sz="1800" b="0" i="0" u="none" strike="noStrike" baseline="0" dirty="0">
                <a:solidFill>
                  <a:srgbClr val="000000"/>
                </a:solidFill>
                <a:latin typeface="Roboto" panose="02000000000000000000" pitchFamily="2" charset="0"/>
              </a:rPr>
              <a:t>, </a:t>
            </a:r>
            <a:r>
              <a:rPr lang="en-US" sz="1800" b="0" i="0" u="none" strike="noStrike" baseline="0" dirty="0">
                <a:solidFill>
                  <a:srgbClr val="000000"/>
                </a:solidFill>
                <a:latin typeface="Arial" panose="020B0604020202020204" pitchFamily="34" charset="0"/>
              </a:rPr>
              <a:t>the default position is that all grant recipients awarded a public sector grant from 1 July 2023 are required to pay at least the ‘Real Living Wage’ and provide appropriate channels for ‘Effective Workers' Voice’ as a minimum standard. This statement is applicable to all groups and </a:t>
            </a:r>
            <a:r>
              <a:rPr lang="en-US" sz="1800" b="0" i="0" u="none" strike="noStrike" baseline="0" dirty="0" err="1">
                <a:solidFill>
                  <a:srgbClr val="000000"/>
                </a:solidFill>
                <a:latin typeface="Arial" panose="020B0604020202020204" pitchFamily="34" charset="0"/>
              </a:rPr>
              <a:t>organisations</a:t>
            </a:r>
            <a:r>
              <a:rPr lang="en-US" sz="1800" b="0" i="0" u="none" strike="noStrike" baseline="0" dirty="0">
                <a:solidFill>
                  <a:srgbClr val="000000"/>
                </a:solidFill>
                <a:latin typeface="Arial" panose="020B0604020202020204" pitchFamily="34" charset="0"/>
              </a:rPr>
              <a:t>, even if you don’t employ staff and/or only work with volunteers. This requires a statement from the organisation, to confirm that you comply. The guidance is available online, or you can contact us for clarity.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rial" panose="020B0604020202020204" pitchFamily="34" charset="0"/>
              </a:rPr>
              <a:t>And finally, your organisational structure must be listed in the application under the contact details. If your structure is not listed, there’s a good chance you’re not eligible. </a:t>
            </a:r>
            <a:r>
              <a:rPr lang="en-GB" sz="1800" dirty="0">
                <a:effectLst/>
                <a:latin typeface="Poppins" panose="00000500000000000000" pitchFamily="2" charset="0"/>
                <a:ea typeface="Calibri" panose="020F0502020204030204" pitchFamily="34" charset="0"/>
              </a:rPr>
              <a:t>Unincorporated Associations will not be eligible to apply for a grant, but you may collaborate with another organisation which has the infrastructure and safeguards to help minimise risk. </a:t>
            </a:r>
            <a:endParaRPr lang="en-US" sz="18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01F054C-E524-4EBC-8C76-18710DFB5363}" type="slidenum">
              <a:rPr lang="en-GB" smtClean="0"/>
              <a:t>7</a:t>
            </a:fld>
            <a:endParaRPr lang="en-GB"/>
          </a:p>
        </p:txBody>
      </p:sp>
    </p:spTree>
    <p:extLst>
      <p:ext uri="{BB962C8B-B14F-4D97-AF65-F5344CB8AC3E}">
        <p14:creationId xmlns:p14="http://schemas.microsoft.com/office/powerpoint/2010/main" val="281357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Criteria you will be assessed on:
·         Evidence of need and community-led development
·         Experience operating services in Highland and working with vulnerable people
·         Fit with the aims of social prescribing</a:t>
            </a:r>
          </a:p>
          <a:p>
            <a:r>
              <a:rPr lang="en-GB" dirty="0"/>
              <a:t>Please consider that while we can fund existing services to expand their capacity or reach, this should be based on need, </a:t>
            </a:r>
            <a:r>
              <a:rPr lang="en-GB" dirty="0" err="1"/>
              <a:t>ie</a:t>
            </a:r>
            <a:r>
              <a:rPr lang="en-GB" dirty="0"/>
              <a:t>. views captured from participants and their lived experience and show how you plan to implement this </a:t>
            </a:r>
            <a:r>
              <a:rPr lang="en-GB" b="1" dirty="0"/>
              <a:t>and </a:t>
            </a:r>
            <a:r>
              <a:rPr lang="en-GB" dirty="0"/>
              <a:t>reach more people (</a:t>
            </a:r>
            <a:r>
              <a:rPr lang="en-GB" dirty="0" err="1"/>
              <a:t>ie</a:t>
            </a:r>
            <a:r>
              <a:rPr lang="en-GB" dirty="0"/>
              <a:t>. working with community link workers). 
·         Quality/competency/viability</a:t>
            </a:r>
          </a:p>
          <a:p>
            <a:r>
              <a:rPr lang="en-GB" dirty="0"/>
              <a:t>We would also like to encourage you to think about collaborating with other community groups, to maximise reach as well as value for money.
</a:t>
            </a:r>
          </a:p>
        </p:txBody>
      </p:sp>
      <p:sp>
        <p:nvSpPr>
          <p:cNvPr id="4" name="Slide Number Placeholder 3"/>
          <p:cNvSpPr>
            <a:spLocks noGrp="1"/>
          </p:cNvSpPr>
          <p:nvPr>
            <p:ph type="sldNum" sz="quarter" idx="5"/>
          </p:nvPr>
        </p:nvSpPr>
        <p:spPr/>
        <p:txBody>
          <a:bodyPr/>
          <a:lstStyle/>
          <a:p>
            <a:fld id="{7ABD0D60-D294-4313-B7C3-699419DD07F1}" type="slidenum">
              <a:rPr lang="en-GB" smtClean="0"/>
              <a:t>8</a:t>
            </a:fld>
            <a:endParaRPr lang="en-GB"/>
          </a:p>
        </p:txBody>
      </p:sp>
    </p:spTree>
    <p:extLst>
      <p:ext uri="{BB962C8B-B14F-4D97-AF65-F5344CB8AC3E}">
        <p14:creationId xmlns:p14="http://schemas.microsoft.com/office/powerpoint/2010/main" val="58567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Revenue expenditure is usually defined as </a:t>
            </a:r>
            <a:r>
              <a:rPr lang="en-US" b="0" i="0" dirty="0">
                <a:solidFill>
                  <a:srgbClr val="FFFFFF"/>
                </a:solidFill>
                <a:effectLst/>
                <a:latin typeface="Segoe UI" panose="020B0502040204020203" pitchFamily="34" charset="0"/>
              </a:rPr>
              <a:t>costs incurred for the day-to-day running of a project.</a:t>
            </a:r>
            <a:r>
              <a:rPr lang="en-GB" dirty="0"/>
              <a:t> It might include staff costs, professional fees, room hire, travel costs, and volunteer expenses. Art materials and refreshments are also revenue items.</a:t>
            </a:r>
          </a:p>
        </p:txBody>
      </p:sp>
      <p:sp>
        <p:nvSpPr>
          <p:cNvPr id="4" name="Slide Number Placeholder 3"/>
          <p:cNvSpPr>
            <a:spLocks noGrp="1"/>
          </p:cNvSpPr>
          <p:nvPr>
            <p:ph type="sldNum" sz="quarter" idx="5"/>
          </p:nvPr>
        </p:nvSpPr>
        <p:spPr/>
        <p:txBody>
          <a:bodyPr/>
          <a:lstStyle/>
          <a:p>
            <a:fld id="{301F054C-E524-4EBC-8C76-18710DFB5363}" type="slidenum">
              <a:rPr lang="en-GB" smtClean="0"/>
              <a:t>9</a:t>
            </a:fld>
            <a:endParaRPr lang="en-GB"/>
          </a:p>
        </p:txBody>
      </p:sp>
    </p:spTree>
    <p:extLst>
      <p:ext uri="{BB962C8B-B14F-4D97-AF65-F5344CB8AC3E}">
        <p14:creationId xmlns:p14="http://schemas.microsoft.com/office/powerpoint/2010/main" val="385782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4/16/2025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88843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4/16/2025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4857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4/16/2025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3887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4/16/2025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4307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4/16/2025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1417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4/16/2025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2088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4/16/2025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4107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4/16/2025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1572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4/16/2025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483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4/16/2025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293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4/16/2025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6607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4/16/2025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618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4/16/2025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148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4/16/2025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84158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3" r:id="rId3"/>
    <p:sldLayoutId id="2147483673"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4/16/2025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765"/>
      </p:ext>
    </p:extLst>
  </p:cSld>
  <p:clrMap bg1="lt1" tx1="dk1" bg2="lt2" tx2="dk2" accent1="accent1" accent2="accent2" accent3="accent3" accent4="accent4" accent5="accent5" accent6="accent6" hlink="hlink" folHlink="folHlink"/>
  <p:sldLayoutIdLst>
    <p:sldLayoutId id="2147483662" r:id="rId1"/>
    <p:sldLayoutId id="2147483664" r:id="rId2"/>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mailto:funding@highlandtsi.org.uk" TargetMode="External"/><Relationship Id="rId7"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20.png"/><Relationship Id="rId5" Type="http://schemas.openxmlformats.org/officeDocument/2006/relationships/diagramData" Target="../diagrams/data4.xml"/><Relationship Id="rId10" Type="http://schemas.openxmlformats.org/officeDocument/2006/relationships/hyperlink" Target="http://www.highlandtsi.org.uk/clw-remote-rural-fund" TargetMode="External"/><Relationship Id="rId4" Type="http://schemas.openxmlformats.org/officeDocument/2006/relationships/image" Target="../media/image19.jp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Title 11">
            <a:extLst>
              <a:ext uri="{FF2B5EF4-FFF2-40B4-BE49-F238E27FC236}">
                <a16:creationId xmlns:a16="http://schemas.microsoft.com/office/drawing/2014/main" id="{1D2C7453-C0D5-4499-A4A1-2306CBB5BD51}"/>
              </a:ext>
            </a:extLst>
          </p:cNvPr>
          <p:cNvSpPr>
            <a:spLocks noGrp="1"/>
          </p:cNvSpPr>
          <p:nvPr>
            <p:ph type="ctrTitle"/>
          </p:nvPr>
        </p:nvSpPr>
        <p:spPr>
          <a:xfrm>
            <a:off x="3113405" y="5922590"/>
            <a:ext cx="5965190" cy="746854"/>
          </a:xfrm>
        </p:spPr>
        <p:txBody>
          <a:bodyPr>
            <a:normAutofit/>
          </a:bodyPr>
          <a:lstStyle/>
          <a:p>
            <a:pPr algn="ctr"/>
            <a:r>
              <a:rPr lang="en-GB" sz="4000" noProof="0" dirty="0">
                <a:latin typeface="Aptos ExtraBold" panose="020B0004020202020204" pitchFamily="34" charset="0"/>
              </a:rPr>
              <a:t>16 &amp; 17 April 2025</a:t>
            </a:r>
          </a:p>
        </p:txBody>
      </p:sp>
      <p:cxnSp>
        <p:nvCxnSpPr>
          <p:cNvPr id="27" name="Straight Connector 2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770" y="5719083"/>
            <a:ext cx="8229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white background with black dots&#10;&#10;AI-generated content may be incorrect.">
            <a:extLst>
              <a:ext uri="{FF2B5EF4-FFF2-40B4-BE49-F238E27FC236}">
                <a16:creationId xmlns:a16="http://schemas.microsoft.com/office/drawing/2014/main" id="{A8572C93-B583-3359-3D32-A5A1F282A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618" y="19147"/>
            <a:ext cx="7690763" cy="1621327"/>
          </a:xfrm>
          <a:prstGeom prst="rect">
            <a:avLst/>
          </a:prstGeom>
        </p:spPr>
      </p:pic>
      <p:pic>
        <p:nvPicPr>
          <p:cNvPr id="6" name="Picture 5" descr="A logo of a company&#10;&#10;AI-generated content may be incorrect.">
            <a:extLst>
              <a:ext uri="{FF2B5EF4-FFF2-40B4-BE49-F238E27FC236}">
                <a16:creationId xmlns:a16="http://schemas.microsoft.com/office/drawing/2014/main" id="{F5E2E5D4-4A1D-F042-9162-843F24578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630" y="829810"/>
            <a:ext cx="8252460" cy="4832522"/>
          </a:xfrm>
          <a:prstGeom prst="rect">
            <a:avLst/>
          </a:prstGeom>
        </p:spPr>
      </p:pic>
    </p:spTree>
    <p:extLst>
      <p:ext uri="{BB962C8B-B14F-4D97-AF65-F5344CB8AC3E}">
        <p14:creationId xmlns:p14="http://schemas.microsoft.com/office/powerpoint/2010/main" val="261107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A01638-489E-C678-E998-5CE7540A9C8B}"/>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042CBBE9-ADB1-C847-18C4-C6BD04854C46}"/>
              </a:ext>
            </a:extLst>
          </p:cNvPr>
          <p:cNvSpPr>
            <a:spLocks noGrp="1"/>
          </p:cNvSpPr>
          <p:nvPr>
            <p:ph type="title"/>
          </p:nvPr>
        </p:nvSpPr>
        <p:spPr>
          <a:xfrm>
            <a:off x="6696186" y="896112"/>
            <a:ext cx="5495794" cy="597136"/>
          </a:xfrm>
        </p:spPr>
        <p:txBody>
          <a:bodyPr vert="horz" lIns="91440" tIns="45720" rIns="91440" bIns="45720" rtlCol="0" anchor="t">
            <a:normAutofit/>
          </a:bodyPr>
          <a:lstStyle/>
          <a:p>
            <a:pPr>
              <a:lnSpc>
                <a:spcPct val="90000"/>
              </a:lnSpc>
            </a:pPr>
            <a:r>
              <a:rPr lang="en-GB" sz="3600" noProof="0" dirty="0">
                <a:latin typeface="Aptos ExtraBold" panose="020B0004020202020204" pitchFamily="34" charset="0"/>
              </a:rPr>
              <a:t>capital Expenditure</a:t>
            </a:r>
          </a:p>
        </p:txBody>
      </p:sp>
      <p:pic>
        <p:nvPicPr>
          <p:cNvPr id="5" name="Content Placeholder 4" descr="Paint roller applying green paint">
            <a:extLst>
              <a:ext uri="{FF2B5EF4-FFF2-40B4-BE49-F238E27FC236}">
                <a16:creationId xmlns:a16="http://schemas.microsoft.com/office/drawing/2014/main" id="{81240A76-10ED-65EA-BD41-8C451B6149D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40770" r="3706" b="-1"/>
          <a:stretch/>
        </p:blipFill>
        <p:spPr>
          <a:xfrm>
            <a:off x="20" y="10"/>
            <a:ext cx="6044164" cy="6857990"/>
          </a:xfrm>
          <a:prstGeom prst="rect">
            <a:avLst/>
          </a:prstGeom>
        </p:spPr>
      </p:pic>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4D5821C-4EF7-56F7-74D2-1E0C41F82E68}"/>
              </a:ext>
            </a:extLst>
          </p:cNvPr>
          <p:cNvSpPr>
            <a:spLocks noGrp="1"/>
          </p:cNvSpPr>
          <p:nvPr>
            <p:ph sz="half" idx="2"/>
          </p:nvPr>
        </p:nvSpPr>
        <p:spPr>
          <a:xfrm>
            <a:off x="6696186" y="1692509"/>
            <a:ext cx="4800600" cy="4361450"/>
          </a:xfrm>
        </p:spPr>
        <p:txBody>
          <a:bodyPr vert="horz" lIns="91440" tIns="45720" rIns="91440" bIns="45720" rtlCol="0">
            <a:normAutofit fontScale="62500" lnSpcReduction="20000"/>
          </a:bodyPr>
          <a:lstStyle/>
          <a:p>
            <a:pPr marL="0" indent="0">
              <a:lnSpc>
                <a:spcPct val="120000"/>
              </a:lnSpc>
              <a:spcBef>
                <a:spcPts val="0"/>
              </a:spcBef>
              <a:spcAft>
                <a:spcPts val="600"/>
              </a:spcAft>
              <a:buNone/>
            </a:pPr>
            <a:r>
              <a:rPr lang="en-GB" sz="2900" noProof="0" dirty="0">
                <a:latin typeface="Aptos" panose="020B0004020202020204" pitchFamily="34" charset="0"/>
              </a:rPr>
              <a:t>Funds used to acquire, upgrade, and maintain physical assets, includes buildings, technology, and equipment.</a:t>
            </a:r>
          </a:p>
          <a:p>
            <a:pPr>
              <a:lnSpc>
                <a:spcPct val="120000"/>
              </a:lnSpc>
              <a:spcBef>
                <a:spcPts val="0"/>
              </a:spcBef>
              <a:spcAft>
                <a:spcPts val="600"/>
              </a:spcAft>
            </a:pPr>
            <a:r>
              <a:rPr lang="en-GB" sz="2900" noProof="0" dirty="0">
                <a:latin typeface="Aptos" panose="020B0004020202020204" pitchFamily="34" charset="0"/>
              </a:rPr>
              <a:t>Nature of capital expenditure:</a:t>
            </a:r>
          </a:p>
          <a:p>
            <a:pPr lvl="1">
              <a:lnSpc>
                <a:spcPct val="120000"/>
              </a:lnSpc>
              <a:spcBef>
                <a:spcPts val="0"/>
              </a:spcBef>
              <a:spcAft>
                <a:spcPts val="600"/>
              </a:spcAft>
            </a:pPr>
            <a:r>
              <a:rPr lang="en-GB" sz="2900" noProof="0" dirty="0">
                <a:latin typeface="Aptos" panose="020B0004020202020204" pitchFamily="34" charset="0"/>
              </a:rPr>
              <a:t>Typically one-time costs</a:t>
            </a:r>
          </a:p>
          <a:p>
            <a:pPr lvl="1">
              <a:lnSpc>
                <a:spcPct val="120000"/>
              </a:lnSpc>
              <a:spcBef>
                <a:spcPts val="0"/>
              </a:spcBef>
              <a:spcAft>
                <a:spcPts val="600"/>
              </a:spcAft>
            </a:pPr>
            <a:r>
              <a:rPr lang="en-GB" sz="2900" noProof="0" dirty="0">
                <a:latin typeface="Aptos" panose="020B0004020202020204" pitchFamily="34" charset="0"/>
              </a:rPr>
              <a:t>Contribute to long-term value and functionality</a:t>
            </a:r>
          </a:p>
          <a:p>
            <a:pPr>
              <a:lnSpc>
                <a:spcPct val="120000"/>
              </a:lnSpc>
              <a:spcBef>
                <a:spcPts val="0"/>
              </a:spcBef>
              <a:spcAft>
                <a:spcPts val="600"/>
              </a:spcAft>
            </a:pPr>
            <a:r>
              <a:rPr lang="en-GB" sz="2900" noProof="0" dirty="0">
                <a:latin typeface="Aptos" panose="020B0004020202020204" pitchFamily="34" charset="0"/>
              </a:rPr>
              <a:t>Examples of capital expenditure:</a:t>
            </a:r>
          </a:p>
          <a:p>
            <a:pPr lvl="1">
              <a:lnSpc>
                <a:spcPct val="120000"/>
              </a:lnSpc>
              <a:spcBef>
                <a:spcPts val="0"/>
              </a:spcBef>
              <a:spcAft>
                <a:spcPts val="600"/>
              </a:spcAft>
            </a:pPr>
            <a:r>
              <a:rPr lang="en-GB" sz="2900" noProof="0" dirty="0">
                <a:latin typeface="Aptos" panose="020B0004020202020204" pitchFamily="34" charset="0"/>
              </a:rPr>
              <a:t>Purchase of land</a:t>
            </a:r>
          </a:p>
          <a:p>
            <a:pPr lvl="1">
              <a:lnSpc>
                <a:spcPct val="120000"/>
              </a:lnSpc>
              <a:spcBef>
                <a:spcPts val="0"/>
              </a:spcBef>
              <a:spcAft>
                <a:spcPts val="600"/>
              </a:spcAft>
            </a:pPr>
            <a:r>
              <a:rPr lang="en-GB" sz="2900" noProof="0" dirty="0">
                <a:latin typeface="Aptos" panose="020B0004020202020204" pitchFamily="34" charset="0"/>
              </a:rPr>
              <a:t>Construction</a:t>
            </a:r>
          </a:p>
          <a:p>
            <a:pPr lvl="1">
              <a:lnSpc>
                <a:spcPct val="120000"/>
              </a:lnSpc>
              <a:spcBef>
                <a:spcPts val="0"/>
              </a:spcBef>
              <a:spcAft>
                <a:spcPts val="600"/>
              </a:spcAft>
            </a:pPr>
            <a:r>
              <a:rPr lang="en-GB" sz="2900" noProof="0" dirty="0">
                <a:latin typeface="Aptos" panose="020B0004020202020204" pitchFamily="34" charset="0"/>
              </a:rPr>
              <a:t>Renovations</a:t>
            </a:r>
          </a:p>
          <a:p>
            <a:pPr lvl="1">
              <a:lnSpc>
                <a:spcPct val="120000"/>
              </a:lnSpc>
              <a:spcBef>
                <a:spcPts val="0"/>
              </a:spcBef>
              <a:spcAft>
                <a:spcPts val="600"/>
              </a:spcAft>
            </a:pPr>
            <a:r>
              <a:rPr lang="en-GB" sz="2900" noProof="0" dirty="0">
                <a:latin typeface="Aptos" panose="020B0004020202020204" pitchFamily="34" charset="0"/>
              </a:rPr>
              <a:t>Procurement of technology systems</a:t>
            </a:r>
          </a:p>
          <a:p>
            <a:pPr lvl="1">
              <a:lnSpc>
                <a:spcPct val="120000"/>
              </a:lnSpc>
              <a:spcBef>
                <a:spcPts val="0"/>
              </a:spcBef>
              <a:spcAft>
                <a:spcPts val="600"/>
              </a:spcAft>
            </a:pPr>
            <a:r>
              <a:rPr lang="en-GB" sz="2900" noProof="0" dirty="0">
                <a:latin typeface="Aptos" panose="020B0004020202020204" pitchFamily="34" charset="0"/>
              </a:rPr>
              <a:t>One-off equipment purchases</a:t>
            </a:r>
            <a:endParaRPr lang="en-GB" sz="1500" noProof="0" dirty="0">
              <a:latin typeface="Aptos" panose="020B0004020202020204" pitchFamily="34" charset="0"/>
            </a:endParaRPr>
          </a:p>
        </p:txBody>
      </p: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75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77F8-771A-60D4-496F-CEFD91EB462B}"/>
              </a:ext>
            </a:extLst>
          </p:cNvPr>
          <p:cNvSpPr>
            <a:spLocks noGrp="1"/>
          </p:cNvSpPr>
          <p:nvPr>
            <p:ph type="title"/>
          </p:nvPr>
        </p:nvSpPr>
        <p:spPr>
          <a:xfrm>
            <a:off x="4851400" y="906689"/>
            <a:ext cx="8431875" cy="590961"/>
          </a:xfrm>
        </p:spPr>
        <p:txBody>
          <a:bodyPr>
            <a:noAutofit/>
          </a:bodyPr>
          <a:lstStyle/>
          <a:p>
            <a:r>
              <a:rPr lang="en-GB" noProof="0" dirty="0">
                <a:latin typeface="Aptos ExtraBold" panose="020B0004020202020204" pitchFamily="34" charset="0"/>
              </a:rPr>
              <a:t>Income and Expenditure</a:t>
            </a:r>
          </a:p>
        </p:txBody>
      </p:sp>
      <p:sp>
        <p:nvSpPr>
          <p:cNvPr id="3" name="Content Placeholder 2">
            <a:extLst>
              <a:ext uri="{FF2B5EF4-FFF2-40B4-BE49-F238E27FC236}">
                <a16:creationId xmlns:a16="http://schemas.microsoft.com/office/drawing/2014/main" id="{01ACAE1C-AE43-5563-313A-957416B8F3E7}"/>
              </a:ext>
            </a:extLst>
          </p:cNvPr>
          <p:cNvSpPr>
            <a:spLocks noGrp="1"/>
          </p:cNvSpPr>
          <p:nvPr>
            <p:ph idx="1"/>
          </p:nvPr>
        </p:nvSpPr>
        <p:spPr>
          <a:xfrm>
            <a:off x="4928679" y="1806657"/>
            <a:ext cx="6348755" cy="4268322"/>
          </a:xfrm>
        </p:spPr>
        <p:txBody>
          <a:bodyPr>
            <a:noAutofit/>
          </a:bodyPr>
          <a:lstStyle/>
          <a:p>
            <a:pPr marL="0" indent="0">
              <a:buNone/>
            </a:pPr>
            <a:r>
              <a:rPr lang="en-GB" sz="2200" noProof="0" dirty="0">
                <a:latin typeface="Aptos" panose="020B0004020202020204" pitchFamily="34" charset="0"/>
              </a:rPr>
              <a:t>Income/expenditure details for the whole organisation:</a:t>
            </a:r>
          </a:p>
          <a:p>
            <a:pPr lvl="1"/>
            <a:r>
              <a:rPr lang="en-GB" sz="2200" noProof="0" dirty="0">
                <a:latin typeface="Aptos" panose="020B0004020202020204" pitchFamily="34" charset="0"/>
              </a:rPr>
              <a:t>Figures rounded up to nearest whole number</a:t>
            </a:r>
          </a:p>
          <a:p>
            <a:pPr lvl="1"/>
            <a:r>
              <a:rPr lang="en-GB" sz="2200" noProof="0" dirty="0">
                <a:latin typeface="Aptos" panose="020B0004020202020204" pitchFamily="34" charset="0"/>
              </a:rPr>
              <a:t>No currency symbols or text</a:t>
            </a:r>
          </a:p>
          <a:p>
            <a:r>
              <a:rPr lang="en-GB" sz="2200" noProof="0" dirty="0">
                <a:latin typeface="Aptos" panose="020B0004020202020204" pitchFamily="34" charset="0"/>
              </a:rPr>
              <a:t>Financial year ending March 2024</a:t>
            </a:r>
          </a:p>
          <a:p>
            <a:r>
              <a:rPr lang="en-GB" sz="2200" noProof="0" dirty="0">
                <a:latin typeface="Aptos" panose="020B0004020202020204" pitchFamily="34" charset="0"/>
              </a:rPr>
              <a:t>Different 12-month period?</a:t>
            </a:r>
          </a:p>
          <a:p>
            <a:pPr lvl="1"/>
            <a:r>
              <a:rPr lang="en-GB" sz="2200" noProof="0" dirty="0">
                <a:latin typeface="Aptos" panose="020B0004020202020204" pitchFamily="34" charset="0"/>
              </a:rPr>
              <a:t>Complete figures for that period</a:t>
            </a:r>
          </a:p>
          <a:p>
            <a:pPr lvl="1"/>
            <a:r>
              <a:rPr lang="en-GB" sz="2200" noProof="0" dirty="0">
                <a:latin typeface="Aptos" panose="020B0004020202020204" pitchFamily="34" charset="0"/>
              </a:rPr>
              <a:t>Confirm dates and explain</a:t>
            </a:r>
          </a:p>
          <a:p>
            <a:r>
              <a:rPr lang="en-GB" sz="2200" noProof="0" dirty="0">
                <a:latin typeface="Aptos" panose="020B0004020202020204" pitchFamily="34" charset="0"/>
              </a:rPr>
              <a:t>Allow time to liaise with treasurer or accountant</a:t>
            </a:r>
          </a:p>
        </p:txBody>
      </p:sp>
      <p:pic>
        <p:nvPicPr>
          <p:cNvPr id="5" name="Picture 4" descr="Stacks of gold coins">
            <a:extLst>
              <a:ext uri="{FF2B5EF4-FFF2-40B4-BE49-F238E27FC236}">
                <a16:creationId xmlns:a16="http://schemas.microsoft.com/office/drawing/2014/main" id="{D275D5DE-C221-4FF1-1A80-795A2775A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69" y="139390"/>
            <a:ext cx="7873669" cy="6579220"/>
          </a:xfrm>
          <a:prstGeom prst="rect">
            <a:avLst/>
          </a:prstGeom>
        </p:spPr>
      </p:pic>
    </p:spTree>
    <p:extLst>
      <p:ext uri="{BB962C8B-B14F-4D97-AF65-F5344CB8AC3E}">
        <p14:creationId xmlns:p14="http://schemas.microsoft.com/office/powerpoint/2010/main" val="527133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5AE439F3-14BF-96BC-D0B9-965EE7BB7160}"/>
              </a:ext>
            </a:extLst>
          </p:cNvPr>
          <p:cNvSpPr>
            <a:spLocks noGrp="1"/>
          </p:cNvSpPr>
          <p:nvPr>
            <p:ph type="title"/>
          </p:nvPr>
        </p:nvSpPr>
        <p:spPr>
          <a:xfrm>
            <a:off x="4899858" y="889881"/>
            <a:ext cx="6627924" cy="863028"/>
          </a:xfrm>
        </p:spPr>
        <p:txBody>
          <a:bodyPr vert="horz" lIns="91440" tIns="45720" rIns="91440" bIns="45720" rtlCol="0" anchor="t">
            <a:normAutofit/>
          </a:bodyPr>
          <a:lstStyle/>
          <a:p>
            <a:pPr>
              <a:lnSpc>
                <a:spcPct val="90000"/>
              </a:lnSpc>
            </a:pPr>
            <a:r>
              <a:rPr lang="en-GB" noProof="0" dirty="0">
                <a:latin typeface="Aptos ExtraBold" panose="020B0004020202020204" pitchFamily="34" charset="0"/>
              </a:rPr>
              <a:t>Grant arrangements</a:t>
            </a:r>
          </a:p>
        </p:txBody>
      </p:sp>
      <p:pic>
        <p:nvPicPr>
          <p:cNvPr id="5" name="Content Placeholder 4" descr="3D chart graphics">
            <a:extLst>
              <a:ext uri="{FF2B5EF4-FFF2-40B4-BE49-F238E27FC236}">
                <a16:creationId xmlns:a16="http://schemas.microsoft.com/office/drawing/2014/main" id="{504E3D39-3CD6-4CBA-8F85-F8220F7A5FC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0688" r="30688"/>
          <a:stretch/>
        </p:blipFill>
        <p:spPr>
          <a:xfrm>
            <a:off x="20" y="-17929"/>
            <a:ext cx="4206220" cy="6875929"/>
          </a:xfrm>
          <a:prstGeom prst="rect">
            <a:avLst/>
          </a:prstGeom>
        </p:spPr>
      </p:pic>
      <p:cxnSp>
        <p:nvCxnSpPr>
          <p:cNvPr id="16" name="Straight Connector 15">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0D2CFDF-226E-7635-DB0C-37467DAA9DA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77626" y="1580651"/>
            <a:ext cx="6627924" cy="4325111"/>
          </a:xfrm>
        </p:spPr>
        <p:txBody>
          <a:bodyPr>
            <a:noAutofit/>
          </a:bodyPr>
          <a:lstStyle/>
          <a:p>
            <a:pPr marL="0" indent="0">
              <a:spcBef>
                <a:spcPts val="2500"/>
              </a:spcBef>
              <a:buNone/>
            </a:pPr>
            <a:r>
              <a:rPr lang="en-GB" sz="1400" b="1" noProof="0" dirty="0">
                <a:latin typeface="Aptos" panose="020B0004020202020204" pitchFamily="34" charset="0"/>
              </a:rPr>
              <a:t>Total Grant Amount</a:t>
            </a:r>
          </a:p>
          <a:p>
            <a:pPr marL="0" lvl="1" indent="0">
              <a:buNone/>
            </a:pPr>
            <a:r>
              <a:rPr lang="en-GB" sz="1400" noProof="0" dirty="0">
                <a:latin typeface="Aptos" panose="020B0004020202020204" pitchFamily="34" charset="0"/>
              </a:rPr>
              <a:t>The maximum amount you may apply for is £10,000 and it’s up to you to decide what period of time this will cover. You must state in your application an estimated start and end date and inform us if this changes. </a:t>
            </a:r>
          </a:p>
          <a:p>
            <a:pPr marL="0" lvl="1" indent="0">
              <a:buNone/>
            </a:pPr>
            <a:endParaRPr lang="en-GB" sz="1400" noProof="0" dirty="0">
              <a:latin typeface="Aptos" panose="020B0004020202020204" pitchFamily="34" charset="0"/>
            </a:endParaRPr>
          </a:p>
          <a:p>
            <a:pPr marL="0" lvl="1" indent="0">
              <a:buNone/>
            </a:pPr>
            <a:r>
              <a:rPr lang="en-GB" sz="1400" b="1" noProof="0" dirty="0">
                <a:latin typeface="Aptos" panose="020B0004020202020204" pitchFamily="34" charset="0"/>
              </a:rPr>
              <a:t>Financial Breakdown</a:t>
            </a:r>
          </a:p>
          <a:p>
            <a:pPr marL="0" lvl="1" indent="0">
              <a:buNone/>
            </a:pPr>
            <a:r>
              <a:rPr lang="en-GB" sz="1400" noProof="0" dirty="0">
                <a:latin typeface="Aptos" panose="020B0004020202020204" pitchFamily="34" charset="0"/>
              </a:rPr>
              <a:t>You must provide a breakdown of all project costs, even if they won’t be covered by this grant. Then you can tell us the total project costs and amount requested. </a:t>
            </a:r>
          </a:p>
          <a:p>
            <a:pPr marL="0" indent="0">
              <a:spcBef>
                <a:spcPts val="2500"/>
              </a:spcBef>
              <a:buNone/>
            </a:pPr>
            <a:r>
              <a:rPr lang="en-GB" sz="1400" b="1" noProof="0" dirty="0">
                <a:latin typeface="Aptos" panose="020B0004020202020204" pitchFamily="34" charset="0"/>
              </a:rPr>
              <a:t>Grant Distribution</a:t>
            </a:r>
          </a:p>
          <a:p>
            <a:pPr marL="0" lvl="1" indent="0">
              <a:spcAft>
                <a:spcPts val="1200"/>
              </a:spcAft>
              <a:buNone/>
            </a:pPr>
            <a:r>
              <a:rPr lang="en-GB" sz="1400" noProof="0" dirty="0">
                <a:latin typeface="Aptos" panose="020B0004020202020204" pitchFamily="34" charset="0"/>
              </a:rPr>
              <a:t>The funds will be distributed within two weeks of signed funding agreements being returned by the successful applicants. </a:t>
            </a:r>
          </a:p>
          <a:p>
            <a:pPr marL="0" lvl="1" indent="0">
              <a:spcBef>
                <a:spcPts val="600"/>
              </a:spcBef>
              <a:buNone/>
            </a:pPr>
            <a:r>
              <a:rPr lang="en-GB" sz="1400" b="1" noProof="0" dirty="0">
                <a:latin typeface="Aptos" panose="020B0004020202020204" pitchFamily="34" charset="0"/>
              </a:rPr>
              <a:t>Communication</a:t>
            </a:r>
          </a:p>
          <a:p>
            <a:pPr marL="0" lvl="1" indent="0">
              <a:buNone/>
            </a:pPr>
            <a:r>
              <a:rPr lang="en-GB" sz="1400" noProof="0" dirty="0">
                <a:latin typeface="Aptos" panose="020B0004020202020204" pitchFamily="34" charset="0"/>
              </a:rPr>
              <a:t>All applicants will be notified of decisions, and we will provide feedback. However, please consider that when funds are seriously limited, we set a minimum threshold for shortlisting. </a:t>
            </a:r>
          </a:p>
        </p:txBody>
      </p:sp>
      <p:cxnSp>
        <p:nvCxnSpPr>
          <p:cNvPr id="18" name="Straight Connector 17">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654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EE5002-0D26-D198-1218-EC01938F6D51}"/>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B3D620B5-1927-0500-286D-A4D9371D620B}"/>
              </a:ext>
            </a:extLst>
          </p:cNvPr>
          <p:cNvSpPr>
            <a:spLocks noGrp="1"/>
          </p:cNvSpPr>
          <p:nvPr>
            <p:ph type="title"/>
          </p:nvPr>
        </p:nvSpPr>
        <p:spPr>
          <a:xfrm>
            <a:off x="704088" y="914400"/>
            <a:ext cx="6239599" cy="1307590"/>
          </a:xfrm>
        </p:spPr>
        <p:txBody>
          <a:bodyPr vert="horz" lIns="91440" tIns="45720" rIns="91440" bIns="45720" rtlCol="0" anchor="t">
            <a:normAutofit fontScale="90000"/>
          </a:bodyPr>
          <a:lstStyle/>
          <a:p>
            <a:r>
              <a:rPr lang="en-GB" noProof="0" dirty="0"/>
              <a:t>Evaluation &amp; monitoring</a:t>
            </a:r>
          </a:p>
        </p:txBody>
      </p:sp>
      <p:cxnSp>
        <p:nvCxnSpPr>
          <p:cNvPr id="29" name="Straight Connector 28">
            <a:extLst>
              <a:ext uri="{FF2B5EF4-FFF2-40B4-BE49-F238E27FC236}">
                <a16:creationId xmlns:a16="http://schemas.microsoft.com/office/drawing/2014/main" id="{3815BE95-1337-20E2-B2EF-5DA486F72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Content Placeholder 2">
            <a:extLst>
              <a:ext uri="{FF2B5EF4-FFF2-40B4-BE49-F238E27FC236}">
                <a16:creationId xmlns:a16="http://schemas.microsoft.com/office/drawing/2014/main" id="{D839657C-5D31-5E19-980F-639EB967CDF3}"/>
              </a:ext>
            </a:extLst>
          </p:cNvPr>
          <p:cNvGraphicFramePr>
            <a:graphicFrameLocks noGrp="1"/>
          </p:cNvGraphicFramePr>
          <p:nvPr>
            <p:ph sz="half" idx="2"/>
            <p:extLst>
              <p:ext uri="{D42A27DB-BD31-4B8C-83A1-F6EECF244321}">
                <p14:modId xmlns:p14="http://schemas.microsoft.com/office/powerpoint/2010/main" val="3462810848"/>
              </p:ext>
            </p:extLst>
          </p:nvPr>
        </p:nvGraphicFramePr>
        <p:xfrm>
          <a:off x="369870" y="2221990"/>
          <a:ext cx="7037797" cy="394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descr="Person using computer illustration">
            <a:extLst>
              <a:ext uri="{FF2B5EF4-FFF2-40B4-BE49-F238E27FC236}">
                <a16:creationId xmlns:a16="http://schemas.microsoft.com/office/drawing/2014/main" id="{FE5900C1-F1C5-9DD6-62A6-92F31B1D8C4E}"/>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rcRect l="17509" r="11191"/>
          <a:stretch/>
        </p:blipFill>
        <p:spPr>
          <a:xfrm>
            <a:off x="7583424" y="10"/>
            <a:ext cx="4608576" cy="6857990"/>
          </a:xfrm>
          <a:prstGeom prst="rect">
            <a:avLst/>
          </a:prstGeom>
        </p:spPr>
      </p:pic>
    </p:spTree>
    <p:extLst>
      <p:ext uri="{BB962C8B-B14F-4D97-AF65-F5344CB8AC3E}">
        <p14:creationId xmlns:p14="http://schemas.microsoft.com/office/powerpoint/2010/main" val="12396262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2B692957-EB5C-4A98-B495-7D058D787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itle 1">
            <a:extLst>
              <a:ext uri="{FF2B5EF4-FFF2-40B4-BE49-F238E27FC236}">
                <a16:creationId xmlns:a16="http://schemas.microsoft.com/office/drawing/2014/main" id="{E45C497C-4726-2506-9DC5-707C0156634F}"/>
              </a:ext>
            </a:extLst>
          </p:cNvPr>
          <p:cNvSpPr txBox="1">
            <a:spLocks/>
          </p:cNvSpPr>
          <p:nvPr/>
        </p:nvSpPr>
        <p:spPr>
          <a:xfrm>
            <a:off x="4744262" y="316845"/>
            <a:ext cx="6373295" cy="79674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nSpc>
                <a:spcPct val="110000"/>
              </a:lnSpc>
              <a:spcBef>
                <a:spcPts val="1000"/>
              </a:spcBef>
            </a:pPr>
            <a:r>
              <a:rPr lang="en-GB" sz="3600" cap="none" noProof="0" dirty="0">
                <a:latin typeface="Aptos ExtraBold" panose="020B0004020202020204" pitchFamily="34" charset="0"/>
                <a:ea typeface="+mn-ea"/>
                <a:cs typeface="+mn-cs"/>
                <a:hlinkClick r:id="rId3"/>
              </a:rPr>
              <a:t>funding@highlandtsi.org.uk</a:t>
            </a:r>
            <a:endParaRPr lang="en-GB" sz="3600" noProof="0" dirty="0">
              <a:latin typeface="Aptos ExtraBold" panose="020B0004020202020204" pitchFamily="34" charset="0"/>
              <a:ea typeface="+mn-ea"/>
              <a:cs typeface="+mn-cs"/>
            </a:endParaRPr>
          </a:p>
        </p:txBody>
      </p:sp>
      <p:cxnSp>
        <p:nvCxnSpPr>
          <p:cNvPr id="22" name="Straight Connector 21">
            <a:extLst>
              <a:ext uri="{FF2B5EF4-FFF2-40B4-BE49-F238E27FC236}">
                <a16:creationId xmlns:a16="http://schemas.microsoft.com/office/drawing/2014/main" id="{EADFE7DF-2727-4F3E-B6CE-8DA0A70FCB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44818"/>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Hikers enjoying a view">
            <a:extLst>
              <a:ext uri="{FF2B5EF4-FFF2-40B4-BE49-F238E27FC236}">
                <a16:creationId xmlns:a16="http://schemas.microsoft.com/office/drawing/2014/main" id="{172F9FF8-78E1-9A9A-C801-5641F1CE338A}"/>
              </a:ext>
            </a:extLst>
          </p:cNvPr>
          <p:cNvPicPr>
            <a:picLocks noChangeAspect="1"/>
          </p:cNvPicPr>
          <p:nvPr/>
        </p:nvPicPr>
        <p:blipFill>
          <a:blip r:embed="rId4">
            <a:extLst>
              <a:ext uri="{28A0092B-C50C-407E-A947-70E740481C1C}">
                <a14:useLocalDpi xmlns:a14="http://schemas.microsoft.com/office/drawing/2010/main" val="0"/>
              </a:ext>
            </a:extLst>
          </a:blip>
          <a:srcRect l="34149" r="-1" b="-1"/>
          <a:stretch/>
        </p:blipFill>
        <p:spPr>
          <a:xfrm>
            <a:off x="-1" y="2665508"/>
            <a:ext cx="4136091" cy="4192494"/>
          </a:xfrm>
          <a:prstGeom prst="rect">
            <a:avLst/>
          </a:prstGeom>
        </p:spPr>
      </p:pic>
      <p:graphicFrame>
        <p:nvGraphicFramePr>
          <p:cNvPr id="11" name="Content Placeholder 2">
            <a:extLst>
              <a:ext uri="{FF2B5EF4-FFF2-40B4-BE49-F238E27FC236}">
                <a16:creationId xmlns:a16="http://schemas.microsoft.com/office/drawing/2014/main" id="{A95317CC-F970-885B-46A6-2469CDAF322B}"/>
              </a:ext>
            </a:extLst>
          </p:cNvPr>
          <p:cNvGraphicFramePr>
            <a:graphicFrameLocks noGrp="1"/>
          </p:cNvGraphicFramePr>
          <p:nvPr>
            <p:ph idx="1"/>
            <p:extLst>
              <p:ext uri="{D42A27DB-BD31-4B8C-83A1-F6EECF244321}">
                <p14:modId xmlns:p14="http://schemas.microsoft.com/office/powerpoint/2010/main" val="58831963"/>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346938" y="3058804"/>
          <a:ext cx="7417942" cy="2762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061A874A-F185-39D8-D50F-CB5B83342F2F}"/>
              </a:ext>
            </a:extLst>
          </p:cNvPr>
          <p:cNvSpPr>
            <a:spLocks noGrp="1"/>
          </p:cNvSpPr>
          <p:nvPr>
            <p:ph type="title"/>
          </p:nvPr>
        </p:nvSpPr>
        <p:spPr>
          <a:xfrm>
            <a:off x="690648" y="268992"/>
            <a:ext cx="3362966" cy="1331167"/>
          </a:xfrm>
          <a:solidFill>
            <a:schemeClr val="bg1"/>
          </a:solidFill>
        </p:spPr>
        <p:txBody>
          <a:bodyPr vert="horz" lIns="91440" tIns="45720" rIns="91440" bIns="45720" rtlCol="0" anchor="t">
            <a:normAutofit/>
          </a:bodyPr>
          <a:lstStyle/>
          <a:p>
            <a:r>
              <a:rPr lang="en-GB" noProof="0" dirty="0"/>
              <a:t>Contact: </a:t>
            </a:r>
          </a:p>
        </p:txBody>
      </p:sp>
      <p:sp>
        <p:nvSpPr>
          <p:cNvPr id="7" name="Title 1">
            <a:extLst>
              <a:ext uri="{FF2B5EF4-FFF2-40B4-BE49-F238E27FC236}">
                <a16:creationId xmlns:a16="http://schemas.microsoft.com/office/drawing/2014/main" id="{D7F35C3F-634B-B21D-421A-6F1392B1BAA6}"/>
              </a:ext>
            </a:extLst>
          </p:cNvPr>
          <p:cNvSpPr txBox="1">
            <a:spLocks/>
          </p:cNvSpPr>
          <p:nvPr/>
        </p:nvSpPr>
        <p:spPr>
          <a:xfrm>
            <a:off x="800100" y="1537305"/>
            <a:ext cx="10591800" cy="1041024"/>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GB" sz="3600" cap="none" noProof="0" dirty="0">
                <a:solidFill>
                  <a:schemeClr val="accent1"/>
                </a:solidFill>
                <a:latin typeface="Aptos ExtraBold" panose="020B0004020202020204" pitchFamily="34" charset="0"/>
                <a:hlinkClick r:id="rId10"/>
              </a:rPr>
              <a:t>www.highlandtsi.org.uk/clw-remote-rural-fund</a:t>
            </a:r>
            <a:endParaRPr lang="en-GB" sz="3600" cap="none" noProof="0" dirty="0">
              <a:solidFill>
                <a:schemeClr val="accent1"/>
              </a:solidFill>
              <a:latin typeface="Aptos ExtraBold" panose="020B0004020202020204" pitchFamily="34" charset="0"/>
            </a:endParaRPr>
          </a:p>
        </p:txBody>
      </p:sp>
      <p:pic>
        <p:nvPicPr>
          <p:cNvPr id="12" name="Picture 11">
            <a:extLst>
              <a:ext uri="{FF2B5EF4-FFF2-40B4-BE49-F238E27FC236}">
                <a16:creationId xmlns:a16="http://schemas.microsoft.com/office/drawing/2014/main" id="{426A9B2D-B7CD-0CB8-B770-2404BA4A8CA0}"/>
              </a:ext>
            </a:extLst>
          </p:cNvPr>
          <p:cNvPicPr>
            <a:picLocks noChangeAspect="1"/>
          </p:cNvPicPr>
          <p:nvPr/>
        </p:nvPicPr>
        <p:blipFill>
          <a:blip r:embed="rId11"/>
          <a:stretch>
            <a:fillRect/>
          </a:stretch>
        </p:blipFill>
        <p:spPr>
          <a:xfrm>
            <a:off x="4208999" y="5427640"/>
            <a:ext cx="7693819" cy="1621677"/>
          </a:xfrm>
          <a:prstGeom prst="rect">
            <a:avLst/>
          </a:prstGeom>
        </p:spPr>
      </p:pic>
    </p:spTree>
    <p:extLst>
      <p:ext uri="{BB962C8B-B14F-4D97-AF65-F5344CB8AC3E}">
        <p14:creationId xmlns:p14="http://schemas.microsoft.com/office/powerpoint/2010/main" val="33338420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0B65B-BA50-1AC1-B8A5-8F587D7A527B}"/>
              </a:ext>
            </a:extLst>
          </p:cNvPr>
          <p:cNvSpPr>
            <a:spLocks noGrp="1"/>
          </p:cNvSpPr>
          <p:nvPr>
            <p:ph type="title"/>
          </p:nvPr>
        </p:nvSpPr>
        <p:spPr>
          <a:xfrm>
            <a:off x="704088" y="914400"/>
            <a:ext cx="3799763" cy="1473200"/>
          </a:xfrm>
        </p:spPr>
        <p:txBody>
          <a:bodyPr vert="horz" lIns="91440" tIns="45720" rIns="91440" bIns="45720" rtlCol="0" anchor="t">
            <a:normAutofit/>
          </a:bodyPr>
          <a:lstStyle/>
          <a:p>
            <a:r>
              <a:rPr lang="en-US" sz="3600" noProof="0"/>
              <a:t>Agenda</a:t>
            </a:r>
          </a:p>
        </p:txBody>
      </p:sp>
      <p:cxnSp>
        <p:nvCxnSpPr>
          <p:cNvPr id="29" name="Straight Connector 2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BB4FC11-B623-D650-6DA1-A78E413D25B3}"/>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704088" y="2387600"/>
            <a:ext cx="3799763" cy="3767328"/>
          </a:xfrm>
        </p:spPr>
        <p:txBody>
          <a:bodyPr vert="horz" lIns="91440" tIns="45720" rIns="91440" bIns="45720" rtlCol="0">
            <a:normAutofit/>
          </a:bodyPr>
          <a:lstStyle/>
          <a:p>
            <a:r>
              <a:rPr lang="en-US" noProof="0" dirty="0">
                <a:latin typeface="Aptos" panose="020B0004020202020204" pitchFamily="34" charset="0"/>
              </a:rPr>
              <a:t>Funding Overview</a:t>
            </a:r>
          </a:p>
          <a:p>
            <a:r>
              <a:rPr lang="en-US" noProof="0" dirty="0">
                <a:latin typeface="Aptos" panose="020B0004020202020204" pitchFamily="34" charset="0"/>
              </a:rPr>
              <a:t>Target Areas</a:t>
            </a:r>
          </a:p>
          <a:p>
            <a:r>
              <a:rPr lang="en-US" noProof="0" dirty="0">
                <a:latin typeface="Aptos" panose="020B0004020202020204" pitchFamily="34" charset="0"/>
              </a:rPr>
              <a:t>Service Scope</a:t>
            </a:r>
          </a:p>
          <a:p>
            <a:r>
              <a:rPr lang="en-US" noProof="0" dirty="0">
                <a:latin typeface="Aptos" panose="020B0004020202020204" pitchFamily="34" charset="0"/>
              </a:rPr>
              <a:t>Application Process</a:t>
            </a:r>
          </a:p>
          <a:p>
            <a:r>
              <a:rPr lang="en-US" noProof="0" dirty="0">
                <a:latin typeface="Aptos" panose="020B0004020202020204" pitchFamily="34" charset="0"/>
              </a:rPr>
              <a:t>Funding Criteria</a:t>
            </a:r>
          </a:p>
          <a:p>
            <a:r>
              <a:rPr lang="en-US" noProof="0" dirty="0">
                <a:latin typeface="Aptos" panose="020B0004020202020204" pitchFamily="34" charset="0"/>
              </a:rPr>
              <a:t>Financial Breakdown</a:t>
            </a:r>
          </a:p>
          <a:p>
            <a:r>
              <a:rPr lang="en-US" noProof="0" dirty="0">
                <a:latin typeface="Aptos" panose="020B0004020202020204" pitchFamily="34" charset="0"/>
              </a:rPr>
              <a:t>Grant Arrangements</a:t>
            </a:r>
          </a:p>
          <a:p>
            <a:r>
              <a:rPr lang="en-US" noProof="0" dirty="0">
                <a:latin typeface="Aptos" panose="020B0004020202020204" pitchFamily="34" charset="0"/>
              </a:rPr>
              <a:t>Reporting</a:t>
            </a:r>
          </a:p>
        </p:txBody>
      </p:sp>
      <p:pic>
        <p:nvPicPr>
          <p:cNvPr id="5" name="Content Placeholder 4" descr="man drawing multicolored arrows on whiteboard">
            <a:extLst>
              <a:ext uri="{FF2B5EF4-FFF2-40B4-BE49-F238E27FC236}">
                <a16:creationId xmlns:a16="http://schemas.microsoft.com/office/drawing/2014/main" id="{5143B990-1C9B-4CB2-811E-387AAD4493D8}"/>
              </a:ext>
            </a:extLst>
          </p:cNvPr>
          <p:cNvPicPr>
            <a:picLocks noGrp="1" noChangeAspect="1"/>
          </p:cNvPicPr>
          <p:nvPr>
            <p:ph sz="half" idx="1"/>
          </p:nvPr>
        </p:nvPicPr>
        <p:blipFill>
          <a:blip r:embed="rId3"/>
          <a:srcRect r="2" b="2122"/>
          <a:stretch/>
        </p:blipFill>
        <p:spPr>
          <a:xfrm>
            <a:off x="4981575" y="735286"/>
            <a:ext cx="6495042" cy="5419642"/>
          </a:xfrm>
          <a:prstGeom prst="rect">
            <a:avLst/>
          </a:prstGeom>
        </p:spPr>
      </p:pic>
    </p:spTree>
    <p:extLst>
      <p:ext uri="{BB962C8B-B14F-4D97-AF65-F5344CB8AC3E}">
        <p14:creationId xmlns:p14="http://schemas.microsoft.com/office/powerpoint/2010/main" val="2120490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ED492E57-8ECD-A003-E0CB-EC075950ED08}"/>
              </a:ext>
            </a:extLst>
          </p:cNvPr>
          <p:cNvSpPr>
            <a:spLocks noGrp="1"/>
          </p:cNvSpPr>
          <p:nvPr>
            <p:ph type="title"/>
          </p:nvPr>
        </p:nvSpPr>
        <p:spPr>
          <a:xfrm>
            <a:off x="702129" y="914760"/>
            <a:ext cx="3068487" cy="3543764"/>
          </a:xfrm>
        </p:spPr>
        <p:txBody>
          <a:bodyPr>
            <a:normAutofit/>
          </a:bodyPr>
          <a:lstStyle/>
          <a:p>
            <a:r>
              <a:rPr lang="en-GB" sz="3300" noProof="0" dirty="0">
                <a:latin typeface="Aptos ExtraBold" panose="020B0004020202020204" pitchFamily="34" charset="0"/>
              </a:rPr>
              <a:t>Funding process</a:t>
            </a:r>
          </a:p>
        </p:txBody>
      </p:sp>
      <p:cxnSp>
        <p:nvCxnSpPr>
          <p:cNvPr id="11" name="Straight Connector 10">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4">
            <a:extLst>
              <a:ext uri="{FF2B5EF4-FFF2-40B4-BE49-F238E27FC236}">
                <a16:creationId xmlns:a16="http://schemas.microsoft.com/office/drawing/2014/main" id="{C99D1224-669B-4FF6-80D7-3A24892737BC}"/>
              </a:ext>
            </a:extLst>
          </p:cNvPr>
          <p:cNvGraphicFramePr>
            <a:graphicFrameLocks noGrp="1"/>
          </p:cNvGraphicFramePr>
          <p:nvPr>
            <p:ph idx="1"/>
            <p:extLst>
              <p:ext uri="{D42A27DB-BD31-4B8C-83A1-F6EECF244321}">
                <p14:modId xmlns:p14="http://schemas.microsoft.com/office/powerpoint/2010/main" val="206356681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5316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889B30-5CCF-9591-97F6-60ED8AA0476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60A8EE3-21F9-6AD8-1DEC-0D4B4F2EF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sto MT"/>
              <a:ea typeface="+mn-ea"/>
              <a:cs typeface="+mn-cs"/>
            </a:endParaRPr>
          </a:p>
        </p:txBody>
      </p:sp>
      <p:cxnSp>
        <p:nvCxnSpPr>
          <p:cNvPr id="9" name="Straight Connector 8">
            <a:extLst>
              <a:ext uri="{FF2B5EF4-FFF2-40B4-BE49-F238E27FC236}">
                <a16:creationId xmlns:a16="http://schemas.microsoft.com/office/drawing/2014/main" id="{4212208E-3222-B688-5A10-9C3C3C9128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7554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85E37EB-995F-FC2D-A06C-2C2C3738DD38}"/>
              </a:ext>
            </a:extLst>
          </p:cNvPr>
          <p:cNvSpPr txBox="1">
            <a:spLocks/>
          </p:cNvSpPr>
          <p:nvPr/>
        </p:nvSpPr>
        <p:spPr>
          <a:xfrm>
            <a:off x="2655323" y="231947"/>
            <a:ext cx="6627924" cy="78083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5400" kern="1200" cap="all" spc="30" baseline="0">
                <a:solidFill>
                  <a:schemeClr val="tx1"/>
                </a:solidFill>
                <a:latin typeface="+mj-lt"/>
                <a:ea typeface="+mj-ea"/>
                <a:cs typeface="+mj-cs"/>
              </a:defRPr>
            </a:lvl1pPr>
          </a:lstStyle>
          <a:p>
            <a:pPr algn="ctr"/>
            <a:r>
              <a:rPr lang="en-GB" noProof="0" dirty="0">
                <a:latin typeface="Aptos ExtraBold" panose="020B0004020202020204" pitchFamily="34" charset="0"/>
              </a:rPr>
              <a:t>GP CLUSTERS</a:t>
            </a:r>
          </a:p>
        </p:txBody>
      </p:sp>
      <p:pic>
        <p:nvPicPr>
          <p:cNvPr id="3" name="Picture 2">
            <a:extLst>
              <a:ext uri="{FF2B5EF4-FFF2-40B4-BE49-F238E27FC236}">
                <a16:creationId xmlns:a16="http://schemas.microsoft.com/office/drawing/2014/main" id="{7E5EBB96-5B42-F1E7-E606-64490485B5B8}"/>
              </a:ext>
            </a:extLst>
          </p:cNvPr>
          <p:cNvPicPr>
            <a:picLocks noChangeAspect="1"/>
          </p:cNvPicPr>
          <p:nvPr/>
        </p:nvPicPr>
        <p:blipFill>
          <a:blip r:embed="rId3"/>
          <a:stretch>
            <a:fillRect/>
          </a:stretch>
        </p:blipFill>
        <p:spPr>
          <a:xfrm>
            <a:off x="800100" y="1244731"/>
            <a:ext cx="10387867" cy="5222566"/>
          </a:xfrm>
          <a:prstGeom prst="rect">
            <a:avLst/>
          </a:prstGeom>
        </p:spPr>
      </p:pic>
    </p:spTree>
    <p:extLst>
      <p:ext uri="{BB962C8B-B14F-4D97-AF65-F5344CB8AC3E}">
        <p14:creationId xmlns:p14="http://schemas.microsoft.com/office/powerpoint/2010/main" val="9127228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390407E0-71FB-E77B-E50D-F8E4D7B9E366}"/>
              </a:ext>
            </a:extLst>
          </p:cNvPr>
          <p:cNvSpPr>
            <a:spLocks noGrp="1"/>
          </p:cNvSpPr>
          <p:nvPr>
            <p:ph type="title"/>
          </p:nvPr>
        </p:nvSpPr>
        <p:spPr>
          <a:xfrm>
            <a:off x="704087" y="914400"/>
            <a:ext cx="4041648" cy="1928741"/>
          </a:xfrm>
        </p:spPr>
        <p:txBody>
          <a:bodyPr vert="horz" lIns="91440" tIns="45720" rIns="91440" bIns="45720" rtlCol="0" anchor="t">
            <a:normAutofit fontScale="90000"/>
          </a:bodyPr>
          <a:lstStyle/>
          <a:p>
            <a:pPr>
              <a:lnSpc>
                <a:spcPct val="90000"/>
              </a:lnSpc>
            </a:pPr>
            <a:r>
              <a:rPr lang="en-GB" sz="3400" noProof="0" dirty="0">
                <a:latin typeface="Aptos ExtraBold" panose="020B0004020202020204" pitchFamily="34" charset="0"/>
              </a:rPr>
              <a:t>Social Issues Impacting Health and Wellbeing</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Elderly friends walking outdoor">
            <a:extLst>
              <a:ext uri="{FF2B5EF4-FFF2-40B4-BE49-F238E27FC236}">
                <a16:creationId xmlns:a16="http://schemas.microsoft.com/office/drawing/2014/main" id="{6E0D84A1-D887-4A3A-B213-0624942DCEC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926" r="3926"/>
          <a:stretch/>
        </p:blipFill>
        <p:spPr>
          <a:xfrm>
            <a:off x="804672" y="3044952"/>
            <a:ext cx="3941064" cy="2971800"/>
          </a:xfrm>
          <a:prstGeom prst="rect">
            <a:avLst/>
          </a:prstGeom>
        </p:spPr>
      </p:pic>
      <p:sp>
        <p:nvSpPr>
          <p:cNvPr id="4" name="Content Placeholder 3">
            <a:extLst>
              <a:ext uri="{FF2B5EF4-FFF2-40B4-BE49-F238E27FC236}">
                <a16:creationId xmlns:a16="http://schemas.microsoft.com/office/drawing/2014/main" id="{8663EBED-5CE5-A22F-24E6-0D80A3FA335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30952" y="968376"/>
            <a:ext cx="6144768" cy="5165719"/>
          </a:xfrm>
        </p:spPr>
        <p:txBody>
          <a:bodyPr>
            <a:noAutofit/>
          </a:bodyPr>
          <a:lstStyle/>
          <a:p>
            <a:pPr marL="0" indent="0">
              <a:spcBef>
                <a:spcPts val="2500"/>
              </a:spcBef>
              <a:buNone/>
            </a:pPr>
            <a:r>
              <a:rPr lang="en-GB" sz="1400" b="1" noProof="0" dirty="0">
                <a:latin typeface="Aptos" panose="020B0004020202020204" pitchFamily="34" charset="0"/>
              </a:rPr>
              <a:t>Housing Issues</a:t>
            </a:r>
          </a:p>
          <a:p>
            <a:pPr marL="0" lvl="1" indent="0">
              <a:buNone/>
            </a:pPr>
            <a:r>
              <a:rPr lang="en-GB" sz="1400" noProof="0" dirty="0">
                <a:latin typeface="Aptos" panose="020B0004020202020204" pitchFamily="34" charset="0"/>
              </a:rPr>
              <a:t>Housing issues can lead to significant stress and negatively affect overall health and wellbeing.</a:t>
            </a:r>
          </a:p>
          <a:p>
            <a:pPr marL="0" indent="0">
              <a:spcBef>
                <a:spcPts val="2500"/>
              </a:spcBef>
              <a:buNone/>
            </a:pPr>
            <a:r>
              <a:rPr lang="en-GB" sz="1400" b="1" noProof="0" dirty="0">
                <a:latin typeface="Aptos" panose="020B0004020202020204" pitchFamily="34" charset="0"/>
              </a:rPr>
              <a:t>Employment and Learning</a:t>
            </a:r>
          </a:p>
          <a:p>
            <a:pPr marL="0" lvl="1" indent="0">
              <a:buNone/>
            </a:pPr>
            <a:r>
              <a:rPr lang="en-GB" sz="1400" noProof="0" dirty="0">
                <a:latin typeface="Aptos" panose="020B0004020202020204" pitchFamily="34" charset="0"/>
              </a:rPr>
              <a:t>Access to employment and learning opportunities is crucial for financial stability and personal development, impacting mental health.</a:t>
            </a:r>
          </a:p>
          <a:p>
            <a:pPr marL="0" indent="0">
              <a:spcBef>
                <a:spcPts val="2500"/>
              </a:spcBef>
              <a:buNone/>
            </a:pPr>
            <a:r>
              <a:rPr lang="en-GB" sz="1400" b="1" noProof="0" dirty="0">
                <a:latin typeface="Aptos" panose="020B0004020202020204" pitchFamily="34" charset="0"/>
              </a:rPr>
              <a:t>Support Groups</a:t>
            </a:r>
          </a:p>
          <a:p>
            <a:pPr marL="0" lvl="1" indent="0">
              <a:buNone/>
            </a:pPr>
            <a:r>
              <a:rPr lang="en-GB" sz="1400" noProof="0" dirty="0">
                <a:latin typeface="Aptos" panose="020B0004020202020204" pitchFamily="34" charset="0"/>
              </a:rPr>
              <a:t>Support groups provide individuals with community and resources to cope with various health issues, enhancing emotional wellbeing.</a:t>
            </a:r>
          </a:p>
          <a:p>
            <a:pPr marL="0" indent="0">
              <a:spcBef>
                <a:spcPts val="2500"/>
              </a:spcBef>
              <a:buNone/>
            </a:pPr>
            <a:r>
              <a:rPr lang="en-GB" sz="1400" b="1" noProof="0" dirty="0">
                <a:latin typeface="Aptos" panose="020B0004020202020204" pitchFamily="34" charset="0"/>
              </a:rPr>
              <a:t>Physical Activity</a:t>
            </a:r>
          </a:p>
          <a:p>
            <a:pPr marL="0" lvl="1" indent="0">
              <a:buNone/>
            </a:pPr>
            <a:r>
              <a:rPr lang="en-GB" sz="1400" noProof="0" dirty="0">
                <a:latin typeface="Aptos" panose="020B0004020202020204" pitchFamily="34" charset="0"/>
              </a:rPr>
              <a:t>Regular physical activity is essential for maintaining physical and mental health, reducing the risk of chronic conditions.</a:t>
            </a:r>
          </a:p>
          <a:p>
            <a:pPr marL="0" lvl="1" indent="0">
              <a:buNone/>
            </a:pPr>
            <a:endParaRPr lang="en-GB" sz="1400" noProof="0" dirty="0">
              <a:latin typeface="Aptos" panose="020B0004020202020204" pitchFamily="34" charset="0"/>
            </a:endParaRPr>
          </a:p>
          <a:p>
            <a:pPr marL="0" lvl="1" indent="0">
              <a:buNone/>
            </a:pPr>
            <a:r>
              <a:rPr lang="en-GB" sz="1400" b="1" noProof="0" dirty="0">
                <a:latin typeface="Aptos" panose="020B0004020202020204" pitchFamily="34" charset="0"/>
              </a:rPr>
              <a:t>Money Advice</a:t>
            </a:r>
          </a:p>
          <a:p>
            <a:pPr marL="0" lvl="1" indent="0">
              <a:buNone/>
            </a:pPr>
            <a:r>
              <a:rPr lang="en-GB" sz="1400" noProof="0" dirty="0">
                <a:latin typeface="Aptos" panose="020B0004020202020204" pitchFamily="34" charset="0"/>
              </a:rPr>
              <a:t>Alleviating worry about debt and financial obligations can have a huge impact on mental and physical health.</a:t>
            </a:r>
          </a:p>
        </p:txBody>
      </p:sp>
      <p:cxnSp>
        <p:nvCxnSpPr>
          <p:cNvPr id="18" name="Straight Connector 17">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47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BFA5F7F1-29BE-2B29-FC61-A4B91B932794}"/>
              </a:ext>
            </a:extLst>
          </p:cNvPr>
          <p:cNvSpPr>
            <a:spLocks noGrp="1"/>
          </p:cNvSpPr>
          <p:nvPr>
            <p:ph type="title"/>
          </p:nvPr>
        </p:nvSpPr>
        <p:spPr>
          <a:xfrm>
            <a:off x="6284749" y="909638"/>
            <a:ext cx="5201121" cy="736282"/>
          </a:xfrm>
        </p:spPr>
        <p:txBody>
          <a:bodyPr vert="horz" lIns="91440" tIns="45720" rIns="91440" bIns="45720" rtlCol="0" anchor="t">
            <a:normAutofit/>
          </a:bodyPr>
          <a:lstStyle/>
          <a:p>
            <a:r>
              <a:rPr lang="en-GB" noProof="0" dirty="0">
                <a:latin typeface="Aptos ExtraBold" panose="020B0004020202020204" pitchFamily="34" charset="0"/>
              </a:rPr>
              <a:t>Guidance</a:t>
            </a:r>
          </a:p>
        </p:txBody>
      </p:sp>
      <p:pic>
        <p:nvPicPr>
          <p:cNvPr id="5" name="Content Placeholder 4" descr="Urquhart Castle Loch Ness">
            <a:extLst>
              <a:ext uri="{FF2B5EF4-FFF2-40B4-BE49-F238E27FC236}">
                <a16:creationId xmlns:a16="http://schemas.microsoft.com/office/drawing/2014/main" id="{107810A2-177F-47CB-8DE5-B8F4AF514C1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726" r="22726"/>
          <a:stretch/>
        </p:blipFill>
        <p:spPr>
          <a:xfrm>
            <a:off x="20" y="10"/>
            <a:ext cx="5686740" cy="6857990"/>
          </a:xfrm>
          <a:prstGeom prst="rect">
            <a:avLst/>
          </a:prstGeom>
        </p:spPr>
      </p:pic>
      <p:cxnSp>
        <p:nvCxnSpPr>
          <p:cNvPr id="29" name="Straight Connector 2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3632083-41D5-115B-E2DA-E3C9EA33367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8819" y="1831656"/>
            <a:ext cx="5201121" cy="4450809"/>
          </a:xfrm>
        </p:spPr>
        <p:txBody>
          <a:bodyPr>
            <a:noAutofit/>
          </a:bodyPr>
          <a:lstStyle/>
          <a:p>
            <a:pPr marL="0" indent="0">
              <a:lnSpc>
                <a:spcPct val="100000"/>
              </a:lnSpc>
              <a:spcBef>
                <a:spcPts val="2500"/>
              </a:spcBef>
              <a:buNone/>
            </a:pPr>
            <a:r>
              <a:rPr lang="en-GB" sz="1400" b="1" noProof="0" dirty="0">
                <a:latin typeface="Aptos" panose="020B0004020202020204" pitchFamily="34" charset="0"/>
              </a:rPr>
              <a:t>Dedicated Web Page</a:t>
            </a:r>
          </a:p>
          <a:p>
            <a:pPr marL="0" lvl="1" indent="0">
              <a:lnSpc>
                <a:spcPct val="100000"/>
              </a:lnSpc>
              <a:buNone/>
            </a:pPr>
            <a:r>
              <a:rPr lang="en-GB" sz="1400" noProof="0" dirty="0">
                <a:latin typeface="Aptos" panose="020B0004020202020204" pitchFamily="34" charset="0"/>
              </a:rPr>
              <a:t>Provides access to fund guidance, FAQs, and other resources. As soon as we know the panel dates, we will publish these online so you know when to expect a decision.</a:t>
            </a:r>
          </a:p>
          <a:p>
            <a:pPr marL="0" indent="0">
              <a:lnSpc>
                <a:spcPct val="100000"/>
              </a:lnSpc>
              <a:spcBef>
                <a:spcPts val="2500"/>
              </a:spcBef>
              <a:buNone/>
            </a:pPr>
            <a:r>
              <a:rPr lang="en-GB" sz="1400" b="1" noProof="0" dirty="0">
                <a:latin typeface="Aptos" panose="020B0004020202020204" pitchFamily="34" charset="0"/>
              </a:rPr>
              <a:t>Online Application Portal</a:t>
            </a:r>
          </a:p>
          <a:p>
            <a:pPr marL="0" lvl="1" indent="0">
              <a:lnSpc>
                <a:spcPct val="100000"/>
              </a:lnSpc>
              <a:buNone/>
            </a:pPr>
            <a:r>
              <a:rPr lang="en-GB" sz="1400" noProof="0" dirty="0">
                <a:latin typeface="Aptos" panose="020B0004020202020204" pitchFamily="34" charset="0"/>
              </a:rPr>
              <a:t>An online application portal streamlines the submission process for applicants, making it more efficient. This same platform will be used for reporting.</a:t>
            </a:r>
          </a:p>
          <a:p>
            <a:pPr marL="0" indent="0">
              <a:lnSpc>
                <a:spcPct val="100000"/>
              </a:lnSpc>
              <a:spcBef>
                <a:spcPts val="2500"/>
              </a:spcBef>
              <a:buNone/>
            </a:pPr>
            <a:r>
              <a:rPr lang="en-GB" sz="1400" b="1" noProof="0" dirty="0">
                <a:latin typeface="Aptos" panose="020B0004020202020204" pitchFamily="34" charset="0"/>
              </a:rPr>
              <a:t>Funding Panel and Agreements</a:t>
            </a:r>
          </a:p>
          <a:p>
            <a:pPr marL="0" lvl="1" indent="0">
              <a:lnSpc>
                <a:spcPct val="100000"/>
              </a:lnSpc>
              <a:buNone/>
            </a:pPr>
            <a:r>
              <a:rPr lang="en-GB" sz="1400" noProof="0" dirty="0">
                <a:latin typeface="Aptos" panose="020B0004020202020204" pitchFamily="34" charset="0"/>
              </a:rPr>
              <a:t>HTSI will host a funding panel with health and social care partners to enable collaborative and strategic decision-making.</a:t>
            </a:r>
          </a:p>
          <a:p>
            <a:pPr marL="0" lvl="1" indent="0">
              <a:lnSpc>
                <a:spcPct val="100000"/>
              </a:lnSpc>
              <a:buNone/>
            </a:pPr>
            <a:endParaRPr lang="en-GB" sz="1400" noProof="0" dirty="0">
              <a:latin typeface="Aptos" panose="020B0004020202020204" pitchFamily="34" charset="0"/>
            </a:endParaRPr>
          </a:p>
          <a:p>
            <a:pPr marL="0" lvl="1" indent="0">
              <a:lnSpc>
                <a:spcPct val="100000"/>
              </a:lnSpc>
              <a:buNone/>
            </a:pPr>
            <a:r>
              <a:rPr lang="en-GB" sz="1400" b="1" noProof="0" dirty="0">
                <a:latin typeface="Aptos" panose="020B0004020202020204" pitchFamily="34" charset="0"/>
              </a:rPr>
              <a:t>Evaluation &amp; Monitoring</a:t>
            </a:r>
          </a:p>
          <a:p>
            <a:pPr marL="0" lvl="1" indent="0">
              <a:lnSpc>
                <a:spcPct val="100000"/>
              </a:lnSpc>
              <a:buNone/>
            </a:pPr>
            <a:r>
              <a:rPr lang="en-GB" sz="1400" noProof="0" dirty="0">
                <a:latin typeface="Aptos" panose="020B0004020202020204" pitchFamily="34" charset="0"/>
              </a:rPr>
              <a:t>Establish a reporting schedule and format, collate results and share evidence with NHS Highland.</a:t>
            </a:r>
          </a:p>
        </p:txBody>
      </p:sp>
    </p:spTree>
    <p:extLst>
      <p:ext uri="{BB962C8B-B14F-4D97-AF65-F5344CB8AC3E}">
        <p14:creationId xmlns:p14="http://schemas.microsoft.com/office/powerpoint/2010/main" val="12003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363D306-F430-D109-1772-B05F633A0EF1}"/>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GB" noProof="0" dirty="0">
                <a:latin typeface="Aptos ExtraBold" panose="020B0004020202020204" pitchFamily="34" charset="0"/>
              </a:rPr>
              <a:t>eligibility</a:t>
            </a:r>
          </a:p>
        </p:txBody>
      </p:sp>
      <p:pic>
        <p:nvPicPr>
          <p:cNvPr id="5" name="Content Placeholder 4" descr="Dartboard with three arrows on red circle">
            <a:extLst>
              <a:ext uri="{FF2B5EF4-FFF2-40B4-BE49-F238E27FC236}">
                <a16:creationId xmlns:a16="http://schemas.microsoft.com/office/drawing/2014/main" id="{F5DFBEEC-4581-4B46-B24B-BD89D3A8CB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1004" r="20167" b="-1"/>
          <a:stretch/>
        </p:blipFill>
        <p:spPr>
          <a:xfrm>
            <a:off x="20" y="10"/>
            <a:ext cx="6044164" cy="6857990"/>
          </a:xfrm>
          <a:prstGeom prst="rect">
            <a:avLst/>
          </a:prstGeom>
        </p:spPr>
      </p:pic>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5B32189-2521-67AC-2BAD-BA4414233298}"/>
              </a:ext>
            </a:extLst>
          </p:cNvPr>
          <p:cNvSpPr>
            <a:spLocks noGrp="1"/>
          </p:cNvSpPr>
          <p:nvPr>
            <p:ph sz="half" idx="2"/>
          </p:nvPr>
        </p:nvSpPr>
        <p:spPr>
          <a:xfrm>
            <a:off x="6696186" y="2221992"/>
            <a:ext cx="4800600" cy="3739896"/>
          </a:xfrm>
        </p:spPr>
        <p:txBody>
          <a:bodyPr vert="horz" lIns="91440" tIns="45720" rIns="91440" bIns="45720" rtlCol="0">
            <a:normAutofit/>
          </a:bodyPr>
          <a:lstStyle/>
          <a:p>
            <a:r>
              <a:rPr lang="en-GB" noProof="0" dirty="0">
                <a:latin typeface="Aptos" panose="020B0004020202020204" pitchFamily="34" charset="0"/>
              </a:rPr>
              <a:t>Bank account in organisation’s name</a:t>
            </a:r>
          </a:p>
          <a:p>
            <a:r>
              <a:rPr lang="en-GB" noProof="0" dirty="0">
                <a:latin typeface="Aptos" panose="020B0004020202020204" pitchFamily="34" charset="0"/>
              </a:rPr>
              <a:t>Fair Work First policy statement</a:t>
            </a:r>
          </a:p>
          <a:p>
            <a:r>
              <a:rPr lang="en-GB" noProof="0" dirty="0">
                <a:latin typeface="Aptos" panose="020B0004020202020204" pitchFamily="34" charset="0"/>
              </a:rPr>
              <a:t>Governance Structure</a:t>
            </a:r>
          </a:p>
        </p:txBody>
      </p: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2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4B16B30-D7CD-43E8-77C0-A8D44C6DED92}"/>
              </a:ext>
            </a:extLst>
          </p:cNvPr>
          <p:cNvSpPr>
            <a:spLocks noGrp="1"/>
          </p:cNvSpPr>
          <p:nvPr>
            <p:ph type="title"/>
          </p:nvPr>
        </p:nvSpPr>
        <p:spPr>
          <a:xfrm>
            <a:off x="702129" y="914760"/>
            <a:ext cx="2806615" cy="3543764"/>
          </a:xfrm>
        </p:spPr>
        <p:txBody>
          <a:bodyPr>
            <a:normAutofit/>
          </a:bodyPr>
          <a:lstStyle/>
          <a:p>
            <a:r>
              <a:rPr lang="en-GB" sz="2800" noProof="0" dirty="0">
                <a:latin typeface="Aptos ExtraBold" panose="020B0004020202020204" pitchFamily="34" charset="0"/>
              </a:rPr>
              <a:t>Assessment criteria</a:t>
            </a:r>
          </a:p>
        </p:txBody>
      </p:sp>
      <p:cxnSp>
        <p:nvCxnSpPr>
          <p:cNvPr id="10" name="Straight Connector 9">
            <a:extLst>
              <a:ext uri="{FF2B5EF4-FFF2-40B4-BE49-F238E27FC236}">
                <a16:creationId xmlns:a16="http://schemas.microsoft.com/office/drawing/2014/main" id="{22F20000-FD86-48F6-9363-FEC90C932D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252C0FD5-24FF-C9EF-41B5-AEB3B762C362}"/>
              </a:ext>
            </a:extLst>
          </p:cNvPr>
          <p:cNvGraphicFramePr>
            <a:graphicFrameLocks noGrp="1"/>
          </p:cNvGraphicFramePr>
          <p:nvPr>
            <p:ph idx="1"/>
            <p:extLst>
              <p:ext uri="{D42A27DB-BD31-4B8C-83A1-F6EECF244321}">
                <p14:modId xmlns:p14="http://schemas.microsoft.com/office/powerpoint/2010/main" val="4064089789"/>
              </p:ext>
            </p:extLst>
          </p:nvPr>
        </p:nvGraphicFramePr>
        <p:xfrm>
          <a:off x="3902149" y="978558"/>
          <a:ext cx="7591859" cy="5091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Straight Connector 11">
            <a:extLst>
              <a:ext uri="{FF2B5EF4-FFF2-40B4-BE49-F238E27FC236}">
                <a16:creationId xmlns:a16="http://schemas.microsoft.com/office/drawing/2014/main" id="{872AE332-6ACA-45BE-875F-91A291D4A4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8218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050E-1A34-F3BC-7DB8-78225E8F0029}"/>
              </a:ext>
            </a:extLst>
          </p:cNvPr>
          <p:cNvSpPr>
            <a:spLocks noGrp="1"/>
          </p:cNvSpPr>
          <p:nvPr>
            <p:ph type="title"/>
          </p:nvPr>
        </p:nvSpPr>
        <p:spPr>
          <a:xfrm>
            <a:off x="4866968" y="914400"/>
            <a:ext cx="6627924" cy="1307592"/>
          </a:xfrm>
        </p:spPr>
        <p:txBody>
          <a:bodyPr vert="horz" lIns="91440" tIns="45720" rIns="91440" bIns="45720" rtlCol="0" anchor="t">
            <a:normAutofit/>
          </a:bodyPr>
          <a:lstStyle/>
          <a:p>
            <a:r>
              <a:rPr lang="en-GB" noProof="0" dirty="0">
                <a:latin typeface="Aptos ExtraBold" panose="020B0004020202020204" pitchFamily="34" charset="0"/>
              </a:rPr>
              <a:t>Revenue Expenditure</a:t>
            </a:r>
          </a:p>
        </p:txBody>
      </p:sp>
      <p:pic>
        <p:nvPicPr>
          <p:cNvPr id="5" name="Content Placeholder 4" descr="People working in an office">
            <a:extLst>
              <a:ext uri="{FF2B5EF4-FFF2-40B4-BE49-F238E27FC236}">
                <a16:creationId xmlns:a16="http://schemas.microsoft.com/office/drawing/2014/main" id="{9FE95CE2-9548-4BFA-9A32-64A528AEA24D}"/>
              </a:ext>
            </a:extLst>
          </p:cNvPr>
          <p:cNvPicPr>
            <a:picLocks noGrp="1" noChangeAspect="1"/>
          </p:cNvPicPr>
          <p:nvPr>
            <p:ph sz="half" idx="1"/>
          </p:nvPr>
        </p:nvPicPr>
        <p:blipFill>
          <a:blip r:embed="rId3"/>
          <a:srcRect l="31944" r="27224" b="2"/>
          <a:stretch/>
        </p:blipFill>
        <p:spPr>
          <a:xfrm>
            <a:off x="20" y="-17929"/>
            <a:ext cx="4206220" cy="6875929"/>
          </a:xfrm>
          <a:prstGeom prst="rect">
            <a:avLst/>
          </a:prstGeom>
        </p:spPr>
      </p:pic>
      <p:sp>
        <p:nvSpPr>
          <p:cNvPr id="4" name="Content Placeholder 3">
            <a:extLst>
              <a:ext uri="{FF2B5EF4-FFF2-40B4-BE49-F238E27FC236}">
                <a16:creationId xmlns:a16="http://schemas.microsoft.com/office/drawing/2014/main" id="{F5A126C7-F330-2F95-041E-3D612D11454F}"/>
              </a:ext>
            </a:extLst>
          </p:cNvPr>
          <p:cNvSpPr>
            <a:spLocks noGrp="1"/>
          </p:cNvSpPr>
          <p:nvPr>
            <p:ph sz="half" idx="2"/>
          </p:nvPr>
        </p:nvSpPr>
        <p:spPr>
          <a:xfrm>
            <a:off x="4866968" y="1985686"/>
            <a:ext cx="6627924" cy="3739896"/>
          </a:xfrm>
        </p:spPr>
        <p:txBody>
          <a:bodyPr vert="horz" lIns="91440" tIns="45720" rIns="91440" bIns="45720" rtlCol="0">
            <a:noAutofit/>
          </a:bodyPr>
          <a:lstStyle/>
          <a:p>
            <a:pPr>
              <a:lnSpc>
                <a:spcPct val="100000"/>
              </a:lnSpc>
            </a:pPr>
            <a:r>
              <a:rPr lang="en-GB" noProof="0" dirty="0">
                <a:latin typeface="Aptos" panose="020B0004020202020204" pitchFamily="34" charset="0"/>
              </a:rPr>
              <a:t>Staff Costs</a:t>
            </a:r>
          </a:p>
          <a:p>
            <a:pPr lvl="1">
              <a:lnSpc>
                <a:spcPct val="100000"/>
              </a:lnSpc>
            </a:pPr>
            <a:r>
              <a:rPr lang="en-GB" sz="2000" noProof="0" dirty="0">
                <a:latin typeface="Aptos" panose="020B0004020202020204" pitchFamily="34" charset="0"/>
              </a:rPr>
              <a:t>Include pensions and employers' costs</a:t>
            </a:r>
          </a:p>
          <a:p>
            <a:pPr>
              <a:lnSpc>
                <a:spcPct val="100000"/>
              </a:lnSpc>
            </a:pPr>
            <a:r>
              <a:rPr lang="en-GB" noProof="0" dirty="0">
                <a:latin typeface="Aptos" panose="020B0004020202020204" pitchFamily="34" charset="0"/>
              </a:rPr>
              <a:t>Professional Fees and Insurances</a:t>
            </a:r>
          </a:p>
          <a:p>
            <a:pPr>
              <a:lnSpc>
                <a:spcPct val="100000"/>
              </a:lnSpc>
            </a:pPr>
            <a:r>
              <a:rPr lang="en-GB" noProof="0" dirty="0">
                <a:latin typeface="Aptos" panose="020B0004020202020204" pitchFamily="34" charset="0"/>
              </a:rPr>
              <a:t>Room/venue Hire</a:t>
            </a:r>
          </a:p>
          <a:p>
            <a:pPr>
              <a:lnSpc>
                <a:spcPct val="100000"/>
              </a:lnSpc>
            </a:pPr>
            <a:r>
              <a:rPr lang="en-GB" noProof="0" dirty="0">
                <a:latin typeface="Aptos" panose="020B0004020202020204" pitchFamily="34" charset="0"/>
              </a:rPr>
              <a:t>Regular overheads for project activities</a:t>
            </a:r>
          </a:p>
          <a:p>
            <a:pPr>
              <a:lnSpc>
                <a:spcPct val="100000"/>
              </a:lnSpc>
            </a:pPr>
            <a:r>
              <a:rPr lang="en-GB" noProof="0" dirty="0">
                <a:latin typeface="Aptos" panose="020B0004020202020204" pitchFamily="34" charset="0"/>
              </a:rPr>
              <a:t>Travel Costs</a:t>
            </a:r>
          </a:p>
          <a:p>
            <a:pPr>
              <a:lnSpc>
                <a:spcPct val="100000"/>
              </a:lnSpc>
            </a:pPr>
            <a:r>
              <a:rPr lang="en-GB" noProof="0" dirty="0">
                <a:latin typeface="Aptos" panose="020B0004020202020204" pitchFamily="34" charset="0"/>
              </a:rPr>
              <a:t>Volunteer Expenses</a:t>
            </a:r>
          </a:p>
        </p:txBody>
      </p:sp>
    </p:spTree>
    <p:extLst>
      <p:ext uri="{BB962C8B-B14F-4D97-AF65-F5344CB8AC3E}">
        <p14:creationId xmlns:p14="http://schemas.microsoft.com/office/powerpoint/2010/main" val="127156305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19EE29C4CA02418AF00594F4C4D796" ma:contentTypeVersion="13" ma:contentTypeDescription="Create a new document." ma:contentTypeScope="" ma:versionID="d7b8fcf1eb509d61eeb1fcc2785fc52c">
  <xsd:schema xmlns:xsd="http://www.w3.org/2001/XMLSchema" xmlns:xs="http://www.w3.org/2001/XMLSchema" xmlns:p="http://schemas.microsoft.com/office/2006/metadata/properties" xmlns:ns2="e0085520-bbfc-4593-8949-d6dc989b76fe" xmlns:ns3="4326a477-ae28-493a-a6b6-ea27321d2e6e" targetNamespace="http://schemas.microsoft.com/office/2006/metadata/properties" ma:root="true" ma:fieldsID="60d484284a274019266f91f58d8e99a6" ns2:_="" ns3:_="">
    <xsd:import namespace="e0085520-bbfc-4593-8949-d6dc989b76fe"/>
    <xsd:import namespace="4326a477-ae28-493a-a6b6-ea27321d2e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085520-bbfc-4593-8949-d6dc989b76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7f17c58-4776-431d-a8bc-923bc51b2c9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26a477-ae28-493a-a6b6-ea27321d2e6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26625e8-c5bc-41b4-a332-faa1d0f85a17}" ma:internalName="TaxCatchAll" ma:showField="CatchAllData" ma:web="4326a477-ae28-493a-a6b6-ea27321d2e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26a477-ae28-493a-a6b6-ea27321d2e6e" xsi:nil="true"/>
    <lcf76f155ced4ddcb4097134ff3c332f xmlns="e0085520-bbfc-4593-8949-d6dc989b76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DCFDE5-379E-406F-9048-FF4FAAD31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085520-bbfc-4593-8949-d6dc989b76fe"/>
    <ds:schemaRef ds:uri="4326a477-ae28-493a-a6b6-ea27321d2e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A45247-93DF-4343-B3AE-B5BE9A258B5F}">
  <ds:schemaRefs>
    <ds:schemaRef ds:uri="http://schemas.microsoft.com/sharepoint/v3/contenttype/forms"/>
  </ds:schemaRefs>
</ds:datastoreItem>
</file>

<file path=customXml/itemProps3.xml><?xml version="1.0" encoding="utf-8"?>
<ds:datastoreItem xmlns:ds="http://schemas.openxmlformats.org/officeDocument/2006/customXml" ds:itemID="{4D651CB3-7827-42E8-8DD4-175E990BBEB7}">
  <ds:schemaRefs>
    <ds:schemaRef ds:uri="http://schemas.microsoft.com/office/2006/metadata/properties"/>
    <ds:schemaRef ds:uri="http://schemas.microsoft.com/office/infopath/2007/PartnerControls"/>
    <ds:schemaRef ds:uri="4326a477-ae28-493a-a6b6-ea27321d2e6e"/>
    <ds:schemaRef ds:uri="e0085520-bbfc-4593-8949-d6dc989b76fe"/>
  </ds:schemaRefs>
</ds:datastoreItem>
</file>

<file path=docProps/app.xml><?xml version="1.0" encoding="utf-8"?>
<Properties xmlns="http://schemas.openxmlformats.org/officeDocument/2006/extended-properties" xmlns:vt="http://schemas.openxmlformats.org/officeDocument/2006/docPropsVTypes">
  <TotalTime>0</TotalTime>
  <Words>2382</Words>
  <Application>Microsoft Office PowerPoint</Application>
  <PresentationFormat>Widescreen</PresentationFormat>
  <Paragraphs>150</Paragraphs>
  <Slides>14</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Aptos</vt:lpstr>
      <vt:lpstr>Aptos ExtraBold</vt:lpstr>
      <vt:lpstr>Arial</vt:lpstr>
      <vt:lpstr>Calisto MT</vt:lpstr>
      <vt:lpstr>Franklin Gothic Book</vt:lpstr>
      <vt:lpstr>Franklin Gothic Medium</vt:lpstr>
      <vt:lpstr>Poppins</vt:lpstr>
      <vt:lpstr>Roboto</vt:lpstr>
      <vt:lpstr>Segoe UI</vt:lpstr>
      <vt:lpstr>Univers Condensed</vt:lpstr>
      <vt:lpstr>ChronicleVTI</vt:lpstr>
      <vt:lpstr>ChronicleVTI</vt:lpstr>
      <vt:lpstr>16 &amp; 17 April 2025</vt:lpstr>
      <vt:lpstr>Agenda</vt:lpstr>
      <vt:lpstr>Funding process</vt:lpstr>
      <vt:lpstr>PowerPoint Presentation</vt:lpstr>
      <vt:lpstr>Social Issues Impacting Health and Wellbeing</vt:lpstr>
      <vt:lpstr>Guidance</vt:lpstr>
      <vt:lpstr>eligibility</vt:lpstr>
      <vt:lpstr>Assessment criteria</vt:lpstr>
      <vt:lpstr>Revenue Expenditure</vt:lpstr>
      <vt:lpstr>capital Expenditure</vt:lpstr>
      <vt:lpstr>Income and Expenditure</vt:lpstr>
      <vt:lpstr>Grant arrangements</vt:lpstr>
      <vt:lpstr>Evaluation &amp; monitoring</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Marion MacNeil</dc:creator>
  <cp:lastModifiedBy>Marion MacNeil</cp:lastModifiedBy>
  <cp:revision>2</cp:revision>
  <dcterms:created xsi:type="dcterms:W3CDTF">2025-04-14T10:50:18Z</dcterms:created>
  <dcterms:modified xsi:type="dcterms:W3CDTF">2025-04-16T08:56:33Z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0x010100B919EE29C4CA02418AF00594F4C4D796</vt:lpwstr>
  </property>
  <property fmtid="{D5CDD505-2E9C-101B-9397-08002B2CF9AE}" pid="3" name="MediaServiceImageTags">
    <vt:lpwstr/>
  </property>
</Properties>
</file>